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366" r:id="rId2"/>
    <p:sldId id="462" r:id="rId3"/>
    <p:sldId id="500" r:id="rId4"/>
    <p:sldId id="480" r:id="rId5"/>
    <p:sldId id="486" r:id="rId6"/>
    <p:sldId id="499" r:id="rId7"/>
    <p:sldId id="461" r:id="rId8"/>
    <p:sldId id="494" r:id="rId9"/>
    <p:sldId id="458" r:id="rId10"/>
    <p:sldId id="481" r:id="rId11"/>
    <p:sldId id="482" r:id="rId12"/>
    <p:sldId id="483" r:id="rId13"/>
    <p:sldId id="493" r:id="rId14"/>
    <p:sldId id="478" r:id="rId15"/>
    <p:sldId id="495" r:id="rId16"/>
    <p:sldId id="496" r:id="rId17"/>
    <p:sldId id="498" r:id="rId18"/>
    <p:sldId id="497" r:id="rId19"/>
    <p:sldId id="484" r:id="rId20"/>
    <p:sldId id="501" r:id="rId21"/>
    <p:sldId id="487" r:id="rId22"/>
    <p:sldId id="492" r:id="rId23"/>
    <p:sldId id="485" r:id="rId24"/>
    <p:sldId id="476" r:id="rId25"/>
    <p:sldId id="489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C0000"/>
    <a:srgbClr val="CC3300"/>
    <a:srgbClr val="FF9900"/>
    <a:srgbClr val="FF0000"/>
    <a:srgbClr val="FFCF01"/>
    <a:srgbClr val="CCECFF"/>
    <a:srgbClr val="086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62C03-A825-4130-8DD8-020A21FD14D0}" v="73" dt="2023-10-22T21:11:30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94561" autoAdjust="0"/>
  </p:normalViewPr>
  <p:slideViewPr>
    <p:cSldViewPr>
      <p:cViewPr varScale="1">
        <p:scale>
          <a:sx n="74" d="100"/>
          <a:sy n="74" d="100"/>
        </p:scale>
        <p:origin x="12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>
        <p:scale>
          <a:sx n="75" d="100"/>
          <a:sy n="75" d="100"/>
        </p:scale>
        <p:origin x="-696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04A64BB-A061-41AD-BB55-E378863650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BFFCC60-5DE0-4623-8865-B61F893CE6E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E3A5CCE4-77A5-4CC5-BE5A-6662D43C08D2}" type="datetime1">
              <a:rPr lang="en-US" altLang="en-US"/>
              <a:pPr/>
              <a:t>12/4/2023</a:t>
            </a:fld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ADBAE08-8C4D-4443-9C42-412BE7B5D3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CFI 2001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100C785-FF04-462B-B66D-086A4166641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9807A566-F9F9-461B-ACD2-24EED3FDE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A30100-06D4-420B-88C0-287DE8833C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5B66475-DD23-44C3-A4F1-88DC1EC025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29DBA5CF-7CC0-442D-8C41-25D13948325C}" type="datetime1">
              <a:rPr lang="en-US" altLang="en-US"/>
              <a:pPr/>
              <a:t>12/4/2023</a:t>
            </a:fld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3F629C5-9F27-4A71-9F89-6C93BE8F5B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518ABE5-0F15-40AB-BDEF-6A26DE2BA7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686492A-C589-4635-AE44-041612CBEC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CFI 2001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3AE0915-C2B2-4F95-9250-6360340C11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322F5661-907C-4629-BDDF-BBF5620445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85CEB0C-5BE4-4F18-B710-AF31879A62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CFI 2001</a:t>
            </a:r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40158A05-1C30-453C-B170-61444F89C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458" name="Group 1026">
            <a:extLst>
              <a:ext uri="{FF2B5EF4-FFF2-40B4-BE49-F238E27FC236}">
                <a16:creationId xmlns:a16="http://schemas.microsoft.com/office/drawing/2014/main" id="{8C144A00-6CA8-4676-91F4-BA9B7CC3CF26}"/>
              </a:ext>
            </a:extLst>
          </p:cNvPr>
          <p:cNvGrpSpPr>
            <a:grpSpLocks/>
          </p:cNvGrpSpPr>
          <p:nvPr/>
        </p:nvGrpSpPr>
        <p:grpSpPr bwMode="auto">
          <a:xfrm>
            <a:off x="0" y="533400"/>
            <a:ext cx="9009063" cy="1052513"/>
            <a:chOff x="0" y="1536"/>
            <a:chExt cx="5675" cy="663"/>
          </a:xfrm>
        </p:grpSpPr>
        <p:grpSp>
          <p:nvGrpSpPr>
            <p:cNvPr id="403459" name="Group 1027">
              <a:extLst>
                <a:ext uri="{FF2B5EF4-FFF2-40B4-BE49-F238E27FC236}">
                  <a16:creationId xmlns:a16="http://schemas.microsoft.com/office/drawing/2014/main" id="{56EFF237-385F-4F8F-8DFB-062ED8A93A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03460" name="Rectangle 1028">
                <a:extLst>
                  <a:ext uri="{FF2B5EF4-FFF2-40B4-BE49-F238E27FC236}">
                    <a16:creationId xmlns:a16="http://schemas.microsoft.com/office/drawing/2014/main" id="{D8E6E68D-D16A-4BD9-9AF3-34A94B83A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461" name="Rectangle 1029">
                <a:extLst>
                  <a:ext uri="{FF2B5EF4-FFF2-40B4-BE49-F238E27FC236}">
                    <a16:creationId xmlns:a16="http://schemas.microsoft.com/office/drawing/2014/main" id="{E57BF740-DBAB-4C3F-9AA3-F524B59E6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3462" name="Group 1030">
              <a:extLst>
                <a:ext uri="{FF2B5EF4-FFF2-40B4-BE49-F238E27FC236}">
                  <a16:creationId xmlns:a16="http://schemas.microsoft.com/office/drawing/2014/main" id="{92E2338B-7611-42C0-A43D-108CBFE44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03463" name="Rectangle 1031">
                <a:extLst>
                  <a:ext uri="{FF2B5EF4-FFF2-40B4-BE49-F238E27FC236}">
                    <a16:creationId xmlns:a16="http://schemas.microsoft.com/office/drawing/2014/main" id="{14FCACB1-4933-4A0D-88E2-5EFFEDA0F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464" name="Rectangle 1032">
                <a:extLst>
                  <a:ext uri="{FF2B5EF4-FFF2-40B4-BE49-F238E27FC236}">
                    <a16:creationId xmlns:a16="http://schemas.microsoft.com/office/drawing/2014/main" id="{1A4F8D73-EF32-4678-A3F7-73535B273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465" name="Rectangle 1033">
              <a:extLst>
                <a:ext uri="{FF2B5EF4-FFF2-40B4-BE49-F238E27FC236}">
                  <a16:creationId xmlns:a16="http://schemas.microsoft.com/office/drawing/2014/main" id="{A7E38BFF-BACC-4847-84F3-46C5D7F3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66" name="Rectangle 1034">
              <a:extLst>
                <a:ext uri="{FF2B5EF4-FFF2-40B4-BE49-F238E27FC236}">
                  <a16:creationId xmlns:a16="http://schemas.microsoft.com/office/drawing/2014/main" id="{2900195C-D60E-425E-9AE8-4ECB3001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67" name="Rectangle 1035">
              <a:extLst>
                <a:ext uri="{FF2B5EF4-FFF2-40B4-BE49-F238E27FC236}">
                  <a16:creationId xmlns:a16="http://schemas.microsoft.com/office/drawing/2014/main" id="{584C76B4-79CE-460B-BC20-F13AFC1BEB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468" name="Rectangle 1036">
            <a:extLst>
              <a:ext uri="{FF2B5EF4-FFF2-40B4-BE49-F238E27FC236}">
                <a16:creationId xmlns:a16="http://schemas.microsoft.com/office/drawing/2014/main" id="{F241EEC7-76EA-4650-8384-2BCB803489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3810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3469" name="Rectangle 1037">
            <a:extLst>
              <a:ext uri="{FF2B5EF4-FFF2-40B4-BE49-F238E27FC236}">
                <a16:creationId xmlns:a16="http://schemas.microsoft.com/office/drawing/2014/main" id="{C5F6F844-64C3-4F5F-A201-AA09DBB1BF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3886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03470" name="Rectangle 1038">
            <a:extLst>
              <a:ext uri="{FF2B5EF4-FFF2-40B4-BE49-F238E27FC236}">
                <a16:creationId xmlns:a16="http://schemas.microsoft.com/office/drawing/2014/main" id="{0F968424-C62E-46FF-B0EE-C1749B27FE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03471" name="Rectangle 1039">
            <a:extLst>
              <a:ext uri="{FF2B5EF4-FFF2-40B4-BE49-F238E27FC236}">
                <a16:creationId xmlns:a16="http://schemas.microsoft.com/office/drawing/2014/main" id="{59B44FA2-A160-461A-A393-A9680E9DCB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03472" name="Rectangle 1040">
            <a:extLst>
              <a:ext uri="{FF2B5EF4-FFF2-40B4-BE49-F238E27FC236}">
                <a16:creationId xmlns:a16="http://schemas.microsoft.com/office/drawing/2014/main" id="{23DA8EC9-D0E5-42DC-8225-54F435B5CB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8C54C6-7E7D-4973-A7E9-51405BFE0D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4CE6-6A82-403D-B43E-E2DF6749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4BEF4-6568-4B9E-9D82-9119A8A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ED74-9719-44DF-8527-7B87EC3DA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A14F-2EC5-4CE9-B820-9D0F715A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3B8CC-79E2-4C09-A080-087B5213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EC4EE-3DA4-48F3-B9E7-1686A55FF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21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5CC0E-CFF9-42FF-85E6-3B58443B5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88175" y="381000"/>
            <a:ext cx="1947863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DD88D-4106-4460-8DA3-EC70AC9F7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92775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50F5-683E-466B-9B14-A11656DF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C2836-4511-47ED-BE6A-A3D3FAEA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07726-C5A2-4C13-B232-0CBD245F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FF08-A6DC-4931-9903-D4BA694A8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3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AEBB-960A-4B42-8531-6917EA10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3A6B-004C-4ADC-B3E7-85892D68D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3F91-C23E-49C0-B32B-06ACE885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E053C-5CBE-4D95-89AF-0446C059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3DC8C-2552-48B6-9673-3F5B6EBD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5FE05-36DA-4550-B91C-2FB7FE54A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3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4674-E5ED-477B-A36E-C04D75BC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6C9CF-FE00-4F6A-9F92-4D43CE81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25AF-3B43-4449-B5C4-A6A3C902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0E22E-96D5-422A-A2F7-C76E532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1CC9-A400-4A1F-A57F-DA38E55F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B965-ACCE-4777-88A6-E3FC2B363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7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B4BE-8075-4B01-AC54-D436B2F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14636-58D8-4ACA-9437-4D6EDF22F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8A229-2529-4C2D-A586-5FB1BAFE6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2B348-7D6E-41C8-91E4-C9C4A4DD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A710C-9E2D-4E63-96BD-97E2CEA7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FD548-F149-43AE-A6D2-7F95BBEB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C2942-1511-43BE-8396-9A639A43D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D760-616C-4E0F-AF6E-E78D900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84919-FD22-40D8-81EF-D65EA86A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08B32-958F-4890-B98B-60CB1BBC8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64F17-7F93-4BC5-8B22-AB2DF17E8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76D-55F4-4C05-B105-93D10138B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61449-6BA0-4C96-9929-DF2ECFF1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F4804-78CC-4D2C-9231-663B276E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B7281-5F3D-4616-A2B3-EFC3D21A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B949-5488-44A2-A231-8B2B01E4F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9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7F6F-B647-4BFE-9064-5F3F790C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330C5-FC9E-4028-B9F1-E7F7C485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7251-C4E3-4FD3-9FE5-D8DE17B3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25FEB-926B-4FC1-BA02-B3293750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BAE69-88BD-4636-A54F-37D63C54C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10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C5BCC-4EEE-4B27-B09D-D2EA8B4D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96646-F2BE-4E4E-B0BD-FBC8514B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6F393-272E-4B6D-8D7F-B77E4559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CCD39-4FFE-4161-89CA-E9B3CCD2E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49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E8D0-86C6-4533-AAE9-37152252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A660-C2E5-4199-AA90-5500A0FF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20496-938E-4DF1-8567-8949B350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3C680-9E32-4A62-A3BF-FBFC2D56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9F8B8-FAE6-4BB7-B22E-339442DA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C86A7-1193-4FB7-9AA8-6B09070F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C113D-CB6E-4283-8DDA-34EC35A97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44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E4FE-E055-44B1-BD5F-3051B178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34FE-12C9-40AE-8154-0703309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2525E-E1C1-4A0A-B84D-E14431604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EF63C-7D26-4643-9BD1-71F07430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1A4FB-24FA-4906-AAC0-AC4A9E49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982A0-6B4F-457D-9E6A-1FC0B357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6BAB2-2B41-4B21-8FDC-7B27A7875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27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54" name="Rectangle 22">
            <a:extLst>
              <a:ext uri="{FF2B5EF4-FFF2-40B4-BE49-F238E27FC236}">
                <a16:creationId xmlns:a16="http://schemas.microsoft.com/office/drawing/2014/main" id="{54FC1182-478B-40C0-9D07-D943D1348C2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57200" y="1371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34" name="Rectangle 2">
            <a:extLst>
              <a:ext uri="{FF2B5EF4-FFF2-40B4-BE49-F238E27FC236}">
                <a16:creationId xmlns:a16="http://schemas.microsoft.com/office/drawing/2014/main" id="{9D10A1FD-EC31-4AF2-A136-EA67A20924A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5ED1C0DB-8E79-4302-AEF0-2D13B1F386A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36" name="Rectangle 4">
            <a:extLst>
              <a:ext uri="{FF2B5EF4-FFF2-40B4-BE49-F238E27FC236}">
                <a16:creationId xmlns:a16="http://schemas.microsoft.com/office/drawing/2014/main" id="{FA461434-F69C-478F-8F07-3C1F5FA858A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37" name="Rectangle 5">
            <a:extLst>
              <a:ext uri="{FF2B5EF4-FFF2-40B4-BE49-F238E27FC236}">
                <a16:creationId xmlns:a16="http://schemas.microsoft.com/office/drawing/2014/main" id="{39D8B577-6B3C-42BF-AF2F-66686FDCB78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38" name="Rectangle 6">
            <a:extLst>
              <a:ext uri="{FF2B5EF4-FFF2-40B4-BE49-F238E27FC236}">
                <a16:creationId xmlns:a16="http://schemas.microsoft.com/office/drawing/2014/main" id="{7FFCF9FE-1226-4EE7-B3E1-AB53D9E9D91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39" name="Rectangle 7">
            <a:extLst>
              <a:ext uri="{FF2B5EF4-FFF2-40B4-BE49-F238E27FC236}">
                <a16:creationId xmlns:a16="http://schemas.microsoft.com/office/drawing/2014/main" id="{4BA81582-9F76-43F0-ACC8-716B0F3DD9B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10668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41" name="Rectangle 9">
            <a:extLst>
              <a:ext uri="{FF2B5EF4-FFF2-40B4-BE49-F238E27FC236}">
                <a16:creationId xmlns:a16="http://schemas.microsoft.com/office/drawing/2014/main" id="{FEBE3C84-A9CF-4E41-8A9E-4492E74A3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810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2442" name="Rectangle 10">
            <a:extLst>
              <a:ext uri="{FF2B5EF4-FFF2-40B4-BE49-F238E27FC236}">
                <a16:creationId xmlns:a16="http://schemas.microsoft.com/office/drawing/2014/main" id="{8A644C74-78DC-44A7-A80F-630D15867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2443" name="Rectangle 11">
            <a:extLst>
              <a:ext uri="{FF2B5EF4-FFF2-40B4-BE49-F238E27FC236}">
                <a16:creationId xmlns:a16="http://schemas.microsoft.com/office/drawing/2014/main" id="{C208C388-D184-442B-8971-488F15D238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02444" name="Rectangle 12">
            <a:extLst>
              <a:ext uri="{FF2B5EF4-FFF2-40B4-BE49-F238E27FC236}">
                <a16:creationId xmlns:a16="http://schemas.microsoft.com/office/drawing/2014/main" id="{80116FF9-B45B-4A2D-96C2-10B39BB50C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02445" name="Rectangle 13">
            <a:extLst>
              <a:ext uri="{FF2B5EF4-FFF2-40B4-BE49-F238E27FC236}">
                <a16:creationId xmlns:a16="http://schemas.microsoft.com/office/drawing/2014/main" id="{E6D61D23-DA54-47EA-B8D9-E5AC7FF5D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E39316-5957-40D5-A24E-FFBC30D705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2446" name="Line 14">
            <a:extLst>
              <a:ext uri="{FF2B5EF4-FFF2-40B4-BE49-F238E27FC236}">
                <a16:creationId xmlns:a16="http://schemas.microsoft.com/office/drawing/2014/main" id="{8823F46C-4A59-467C-A619-C4B33EE5D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-685800" y="457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2447" name="Rectangle 15">
            <a:extLst>
              <a:ext uri="{FF2B5EF4-FFF2-40B4-BE49-F238E27FC236}">
                <a16:creationId xmlns:a16="http://schemas.microsoft.com/office/drawing/2014/main" id="{90A222E9-F760-47C4-A427-3F89196D82F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638800" y="6172200"/>
            <a:ext cx="3352800" cy="762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48" name="Rectangle 16">
            <a:extLst>
              <a:ext uri="{FF2B5EF4-FFF2-40B4-BE49-F238E27FC236}">
                <a16:creationId xmlns:a16="http://schemas.microsoft.com/office/drawing/2014/main" id="{30021614-DAF8-4F72-818F-885EC5FEF18A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49" name="Rectangle 17">
            <a:extLst>
              <a:ext uri="{FF2B5EF4-FFF2-40B4-BE49-F238E27FC236}">
                <a16:creationId xmlns:a16="http://schemas.microsoft.com/office/drawing/2014/main" id="{AEAD9FB6-54F4-4921-A943-3B9D1B559890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50" name="Rectangle 18">
            <a:extLst>
              <a:ext uri="{FF2B5EF4-FFF2-40B4-BE49-F238E27FC236}">
                <a16:creationId xmlns:a16="http://schemas.microsoft.com/office/drawing/2014/main" id="{2554B165-DC9A-4BA1-9A59-C0D72FF4B8A0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51" name="Rectangle 19">
            <a:extLst>
              <a:ext uri="{FF2B5EF4-FFF2-40B4-BE49-F238E27FC236}">
                <a16:creationId xmlns:a16="http://schemas.microsoft.com/office/drawing/2014/main" id="{427E5320-1DCC-4B94-8779-68263B7962C3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52" name="Rectangle 20">
            <a:extLst>
              <a:ext uri="{FF2B5EF4-FFF2-40B4-BE49-F238E27FC236}">
                <a16:creationId xmlns:a16="http://schemas.microsoft.com/office/drawing/2014/main" id="{D0931932-3240-44D6-9D59-BE8279A7C66D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53" name="Rectangle 21">
            <a:extLst>
              <a:ext uri="{FF2B5EF4-FFF2-40B4-BE49-F238E27FC236}">
                <a16:creationId xmlns:a16="http://schemas.microsoft.com/office/drawing/2014/main" id="{CC9B1DB1-DE74-482B-8C29-515481B2E82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4800" y="10668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55" name="Line 23">
            <a:extLst>
              <a:ext uri="{FF2B5EF4-FFF2-40B4-BE49-F238E27FC236}">
                <a16:creationId xmlns:a16="http://schemas.microsoft.com/office/drawing/2014/main" id="{0D8E803C-3A4E-4142-A059-215C459B48D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81000" y="6096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2456" name="Rectangle 24">
            <a:extLst>
              <a:ext uri="{FF2B5EF4-FFF2-40B4-BE49-F238E27FC236}">
                <a16:creationId xmlns:a16="http://schemas.microsoft.com/office/drawing/2014/main" id="{B3DCBD7D-4E75-47CD-A3CF-FB0B15383F92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638800" y="6172200"/>
            <a:ext cx="3352800" cy="762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02440" name="Rectangle 8">
            <a:extLst>
              <a:ext uri="{FF2B5EF4-FFF2-40B4-BE49-F238E27FC236}">
                <a16:creationId xmlns:a16="http://schemas.microsoft.com/office/drawing/2014/main" id="{62A84055-BDF2-439A-9F44-A46CDB04CC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371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@pacfapartner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220170-0D6A-44BE-93C3-8C5CBAB2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FF04-E643-4B5A-8F09-5E392D1A7D3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8114" name="Rectangle 1026">
            <a:extLst>
              <a:ext uri="{FF2B5EF4-FFF2-40B4-BE49-F238E27FC236}">
                <a16:creationId xmlns:a16="http://schemas.microsoft.com/office/drawing/2014/main" id="{2E3A6BE9-B48E-4C23-A36E-9857E8BBA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8001000" cy="1524000"/>
          </a:xfrm>
        </p:spPr>
        <p:txBody>
          <a:bodyPr/>
          <a:lstStyle/>
          <a:p>
            <a:pPr algn="ctr"/>
            <a:r>
              <a:rPr lang="en-US" altLang="en-US" sz="4000" dirty="0"/>
              <a:t>	 </a:t>
            </a:r>
            <a:r>
              <a:rPr lang="en-US" altLang="en-US" sz="3200" dirty="0"/>
              <a:t>PACFA on the Road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        Sample Presentation </a:t>
            </a:r>
          </a:p>
        </p:txBody>
      </p:sp>
      <p:sp>
        <p:nvSpPr>
          <p:cNvPr id="218115" name="Rectangle 1027">
            <a:extLst>
              <a:ext uri="{FF2B5EF4-FFF2-40B4-BE49-F238E27FC236}">
                <a16:creationId xmlns:a16="http://schemas.microsoft.com/office/drawing/2014/main" id="{5CAB53F3-84A0-4C54-9263-30500D2C4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657601"/>
            <a:ext cx="7467600" cy="17525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    Four Big Trends, Two Big Concepts, Lessons Learned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and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2000" dirty="0"/>
              <a:t>			     How you can help 			</a:t>
            </a:r>
            <a:endParaRPr lang="en-US" altLang="en-US" sz="1600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b="1" dirty="0"/>
              <a:t>		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b="1" dirty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b="1" dirty="0"/>
              <a:t>						   </a:t>
            </a:r>
            <a:r>
              <a:rPr lang="en-US" altLang="en-US" sz="1600" dirty="0"/>
              <a:t>Michael L. Batchelor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600" dirty="0"/>
              <a:t>			                   President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600" dirty="0"/>
              <a:t>                                                                    </a:t>
            </a:r>
            <a:r>
              <a:rPr lang="en-US" altLang="en-US" sz="1600" dirty="0">
                <a:hlinkClick r:id="rId3"/>
              </a:rPr>
              <a:t>Mike@pacfapartners.org</a:t>
            </a:r>
            <a:endParaRPr lang="en-US" altLang="en-US" sz="1600" dirty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600" dirty="0"/>
              <a:t>			                          814-882-2521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39882D-7186-4DFC-B321-C14898D7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D904-AA37-4A30-BBD8-7378A513D36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AC41ED34-BB69-49B2-8EC3-63F12F864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 dirty="0"/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F2067E16-0CC6-4045-A391-D3FAA970C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2" y="1828800"/>
            <a:ext cx="76200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 </a:t>
            </a:r>
            <a:r>
              <a:rPr lang="en-US" altLang="en-US" sz="2000" b="1" u="sng" dirty="0"/>
              <a:t>#2  Increased Scrutiny </a:t>
            </a:r>
          </a:p>
          <a:p>
            <a:pPr marL="0" indent="0">
              <a:buNone/>
            </a:pPr>
            <a:endParaRPr lang="en-US" altLang="en-US" sz="2000" b="1" u="sng" dirty="0"/>
          </a:p>
          <a:p>
            <a:pPr lvl="1"/>
            <a:r>
              <a:rPr lang="en-US" altLang="en-US" sz="2000" dirty="0"/>
              <a:t>Loss of faith in all institutions</a:t>
            </a:r>
          </a:p>
          <a:p>
            <a:pPr lvl="1"/>
            <a:r>
              <a:rPr lang="en-US" altLang="en-US" sz="2000" dirty="0"/>
              <a:t>Charitable Scandals</a:t>
            </a:r>
          </a:p>
          <a:p>
            <a:pPr lvl="1"/>
            <a:r>
              <a:rPr lang="en-US" altLang="en-US" sz="2000" dirty="0"/>
              <a:t>DAF Perceived Abuses</a:t>
            </a:r>
          </a:p>
          <a:p>
            <a:pPr lvl="1"/>
            <a:r>
              <a:rPr lang="en-US" altLang="en-US" sz="2000" dirty="0"/>
              <a:t>Government Seeking Increased Tax Revenue</a:t>
            </a:r>
          </a:p>
          <a:p>
            <a:pPr lvl="1"/>
            <a:endParaRPr lang="en-US" altLang="en-US" sz="2000" dirty="0"/>
          </a:p>
          <a:p>
            <a:pPr marL="457200" lvl="1" indent="0">
              <a:buNone/>
            </a:pPr>
            <a:r>
              <a:rPr lang="en-US" altLang="en-US" sz="2000" dirty="0"/>
              <a:t>Discussion:  Are you feeling this? </a:t>
            </a:r>
          </a:p>
          <a:p>
            <a:pPr marL="457200" lvl="1" indent="0">
              <a:buNone/>
            </a:pPr>
            <a:endParaRPr lang="en-US" altLang="en-US" sz="2000" dirty="0"/>
          </a:p>
          <a:p>
            <a:pPr marL="457200" lvl="1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6294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39882D-7186-4DFC-B321-C14898D7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D904-AA37-4A30-BBD8-7378A513D36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AC41ED34-BB69-49B2-8EC3-63F12F864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 dirty="0"/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F2067E16-0CC6-4045-A391-D3FAA970C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90700"/>
            <a:ext cx="7620000" cy="4191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  </a:t>
            </a:r>
            <a:r>
              <a:rPr lang="en-US" altLang="en-US" sz="2000" b="1" u="sng" dirty="0"/>
              <a:t>#3  Increasing Community Leadership Role for CF’s</a:t>
            </a:r>
          </a:p>
          <a:p>
            <a:pPr marL="0" indent="0">
              <a:buNone/>
            </a:pPr>
            <a:endParaRPr lang="en-US" altLang="en-US" sz="2000" b="1" u="sng" dirty="0"/>
          </a:p>
          <a:p>
            <a:pPr lvl="1"/>
            <a:r>
              <a:rPr lang="en-US" altLang="en-US" sz="2000" dirty="0"/>
              <a:t>Changing local landscape</a:t>
            </a:r>
          </a:p>
          <a:p>
            <a:pPr lvl="1"/>
            <a:r>
              <a:rPr lang="en-US" altLang="en-US" sz="2000" dirty="0"/>
              <a:t>Increased assets = Increased leadership opportunity?</a:t>
            </a:r>
          </a:p>
          <a:p>
            <a:pPr lvl="1"/>
            <a:r>
              <a:rPr lang="en-US" altLang="en-US" sz="2000" dirty="0"/>
              <a:t>Grantmaking will not fix societal problems</a:t>
            </a:r>
          </a:p>
          <a:p>
            <a:pPr lvl="1"/>
            <a:r>
              <a:rPr lang="en-US" altLang="en-US" sz="2000" dirty="0"/>
              <a:t>Lead by neutral convening and/or by topical advocacy </a:t>
            </a:r>
          </a:p>
          <a:p>
            <a:pPr lvl="1"/>
            <a:endParaRPr lang="en-US" altLang="en-US" sz="2000" dirty="0"/>
          </a:p>
          <a:p>
            <a:pPr marL="457200" lvl="1" indent="0">
              <a:buNone/>
            </a:pPr>
            <a:r>
              <a:rPr lang="en-US" altLang="en-US" sz="2000" dirty="0"/>
              <a:t>Discussion:  Are you a community leader?  ECF, “we are at risk if we lead, and we are at risk if we don’t lead”</a:t>
            </a:r>
          </a:p>
          <a:p>
            <a:pPr marL="457200" lvl="1" indent="0">
              <a:buNone/>
            </a:pPr>
            <a:endParaRPr lang="en-US" altLang="en-US" sz="2000" dirty="0"/>
          </a:p>
          <a:p>
            <a:pPr marL="457200" lvl="1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1145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39882D-7186-4DFC-B321-C14898D7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D904-AA37-4A30-BBD8-7378A513D36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AC41ED34-BB69-49B2-8EC3-63F12F864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 dirty="0"/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F2067E16-0CC6-4045-A391-D3FAA970C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026" y="1820247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u="sng" dirty="0"/>
              <a:t>#4 Desire to be “Transformational”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Tired of Band-Aids </a:t>
            </a:r>
          </a:p>
          <a:p>
            <a:pPr lvl="1"/>
            <a:r>
              <a:rPr lang="en-US" altLang="en-US" sz="2000" dirty="0"/>
              <a:t>Desire to fix something</a:t>
            </a:r>
          </a:p>
          <a:p>
            <a:pPr lvl="1"/>
            <a:r>
              <a:rPr lang="en-US" altLang="en-US" sz="2000" dirty="0"/>
              <a:t>Using All Assets – Influence and Impact Investing </a:t>
            </a:r>
          </a:p>
          <a:p>
            <a:pPr lvl="1"/>
            <a:r>
              <a:rPr lang="en-US" altLang="en-US" sz="2000" dirty="0"/>
              <a:t>Increased focus on advocacy and public policy  </a:t>
            </a:r>
          </a:p>
          <a:p>
            <a:pPr lvl="1"/>
            <a:r>
              <a:rPr lang="en-US" altLang="en-US" sz="2000" dirty="0"/>
              <a:t>ECF Example - Helping Today, Shaping Tomorrow, Transformational Philanthropy </a:t>
            </a:r>
          </a:p>
          <a:p>
            <a:pPr lvl="1"/>
            <a:endParaRPr lang="en-US" altLang="en-US" sz="2000" dirty="0"/>
          </a:p>
          <a:p>
            <a:pPr marL="457200" lvl="1" indent="0">
              <a:buNone/>
            </a:pPr>
            <a:r>
              <a:rPr lang="en-US" altLang="en-US" sz="2000" dirty="0"/>
              <a:t>Discussion:  Is this your future?  Can you “dip your toes” into this? </a:t>
            </a:r>
          </a:p>
          <a:p>
            <a:pPr marL="457200" lvl="1" indent="0">
              <a:buNone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234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0F07-69A5-FF0C-5E00-1B31E48A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402638" cy="1238250"/>
          </a:xfrm>
        </p:spPr>
        <p:txBody>
          <a:bodyPr/>
          <a:lstStyle/>
          <a:p>
            <a:r>
              <a:rPr lang="en-US" sz="3200" dirty="0"/>
              <a:t>What are you thinking?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DB98C-89D5-C92A-8CFD-E16E11C63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3600"/>
            <a:ext cx="7562850" cy="3438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EA9EE-C71A-F553-D69C-90FADBDA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93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B5B17-BE69-4D0B-AB28-D71348C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B4-78FF-4539-BD54-CF111D9A41A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82E2F151-4307-4510-B9F4-986D2F8F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69880"/>
            <a:ext cx="8305800" cy="928180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sz="3200" dirty="0"/>
            </a:br>
            <a:r>
              <a:rPr lang="en-US" altLang="en-US" sz="3200" dirty="0"/>
              <a:t>Four Basic Questions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E40A48F9-507A-473A-8EE3-BEEB1BFBF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60479"/>
            <a:ext cx="8077200" cy="4256661"/>
          </a:xfrm>
        </p:spPr>
        <p:txBody>
          <a:bodyPr/>
          <a:lstStyle/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i="1" u="sng" dirty="0"/>
          </a:p>
          <a:p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FF7753-BEAB-45B7-716E-D0108C962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25856"/>
            <a:ext cx="8077200" cy="40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0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22D5-6EF7-7F4E-E879-259F4345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50238" cy="1143000"/>
          </a:xfrm>
        </p:spPr>
        <p:txBody>
          <a:bodyPr/>
          <a:lstStyle/>
          <a:p>
            <a:r>
              <a:rPr lang="en-US" sz="3200" dirty="0"/>
              <a:t>What business are you in?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033BD-DF6A-4A37-406D-7D3FF8655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133600"/>
            <a:ext cx="3200400" cy="31527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9FE1C-E3E9-6165-31E0-CC5C46D8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63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5AB4-D556-A423-F691-52E6D17D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50238" cy="1143000"/>
          </a:xfrm>
        </p:spPr>
        <p:txBody>
          <a:bodyPr/>
          <a:lstStyle/>
          <a:p>
            <a:r>
              <a:rPr lang="en-US" sz="3200" dirty="0"/>
              <a:t>Who are your customers?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AAB64-A9AA-F16D-7B80-FDB69A8B3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79145"/>
            <a:ext cx="3200677" cy="3151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4DB83-6779-5F36-1D60-9A3FF266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C0-E0BC-BAFB-3B51-3DF857F0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8174038" cy="1143000"/>
          </a:xfrm>
        </p:spPr>
        <p:txBody>
          <a:bodyPr/>
          <a:lstStyle/>
          <a:p>
            <a:r>
              <a:rPr lang="en-US" sz="3200" dirty="0"/>
              <a:t>Who are your competitors?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D1987D-168A-3CC7-817E-DA7116936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310247"/>
            <a:ext cx="3200677" cy="3151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4F0E0-D735-C0FF-37A2-6BDE0177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9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9367-7CCF-9E2D-2621-EEA00BB8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6918"/>
            <a:ext cx="8298729" cy="897082"/>
          </a:xfrm>
        </p:spPr>
        <p:txBody>
          <a:bodyPr/>
          <a:lstStyle/>
          <a:p>
            <a:r>
              <a:rPr lang="en-US" sz="3200" dirty="0"/>
              <a:t>What are your competitive advantages?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2C2E5-591A-0AE7-FD23-D3B13F135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661" y="2362200"/>
            <a:ext cx="3200677" cy="31519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FA49C-81D5-1C8C-360C-8D9156CB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2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B5B17-BE69-4D0B-AB28-D71348C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B4-78FF-4539-BD54-CF111D9A41A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82E2F151-4307-4510-B9F4-986D2F8F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2" y="576770"/>
            <a:ext cx="7793038" cy="92818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sz="3200" dirty="0"/>
              <a:t>Two Big Concepts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E40A48F9-507A-473A-8EE3-BEEB1BFBF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49940"/>
            <a:ext cx="8077200" cy="426720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r>
              <a:rPr lang="en-US" altLang="en-US" sz="2000" dirty="0"/>
              <a:t>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9D0CC-3C64-2073-9D32-BDAB5510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58" y="1915230"/>
            <a:ext cx="4151684" cy="35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C5E5-F4F9-4730-80A4-CF4E1610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8097838" cy="1066800"/>
          </a:xfrm>
        </p:spPr>
        <p:txBody>
          <a:bodyPr/>
          <a:lstStyle/>
          <a:p>
            <a:r>
              <a:rPr lang="en-US" sz="3200" dirty="0"/>
              <a:t>My background…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0445-2FB8-4E3E-9663-CE050E08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3345"/>
            <a:ext cx="7620000" cy="4343400"/>
          </a:xfrm>
        </p:spPr>
        <p:txBody>
          <a:bodyPr/>
          <a:lstStyle/>
          <a:p>
            <a:r>
              <a:rPr lang="en-US" sz="1600" dirty="0"/>
              <a:t>32 years as CEO of The Erie Community Foundation</a:t>
            </a:r>
          </a:p>
          <a:p>
            <a:r>
              <a:rPr lang="en-US" sz="1600" dirty="0"/>
              <a:t>Transformed a quiet and reactive community foundation into a community leadership organization. </a:t>
            </a:r>
          </a:p>
          <a:p>
            <a:r>
              <a:rPr lang="en-US" sz="1600" dirty="0"/>
              <a:t>Raised $300 million, asset growth from $20 million to $350 million, oversee distribution of @ $400 million.  </a:t>
            </a:r>
          </a:p>
          <a:p>
            <a:r>
              <a:rPr lang="en-US" sz="1600" dirty="0"/>
              <a:t>Created Erie Gives, Nonprofit Partnership, Regional Affiliates, Erie Women’s Fund, Erie Vital Signs, Susan Hirt Hagen Center for Transformational Philanthropy.  </a:t>
            </a:r>
          </a:p>
          <a:p>
            <a:r>
              <a:rPr lang="en-US" sz="1600" dirty="0"/>
              <a:t>Helped establish PA’s first new community college over 25 years, a $27 million downtown investment fund and used corpus to attract over $50 million in Opportunity Zone Investments.</a:t>
            </a:r>
          </a:p>
          <a:p>
            <a:r>
              <a:rPr lang="en-US" sz="1600" dirty="0"/>
              <a:t>Expanded Magee Women’s Research Institute from Pittsburgh to Erie.</a:t>
            </a:r>
          </a:p>
          <a:p>
            <a:r>
              <a:rPr lang="en-US" sz="1600" dirty="0"/>
              <a:t>Created $3 million fund focused on Diversity, Equity and Inclusion. </a:t>
            </a:r>
          </a:p>
          <a:p>
            <a:r>
              <a:rPr lang="en-US" sz="1600" dirty="0"/>
              <a:t>Helping Today… Shaping Tomorrow… Transformational Philanthropy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47766-B074-443E-BDE2-877004E4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25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B5B17-BE69-4D0B-AB28-D71348C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B4-78FF-4539-BD54-CF111D9A41A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82E2F151-4307-4510-B9F4-986D2F8F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2" y="576770"/>
            <a:ext cx="7793038" cy="92818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sz="3200" dirty="0"/>
              <a:t>Two Big Concepts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E40A48F9-507A-473A-8EE3-BEEB1BFBF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7705" y="1300162"/>
            <a:ext cx="8077200" cy="4267200"/>
          </a:xfrm>
        </p:spPr>
        <p:txBody>
          <a:bodyPr/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b="1" dirty="0"/>
              <a:t>   </a:t>
            </a:r>
            <a:r>
              <a:rPr lang="en-US" altLang="en-US" sz="2000" b="1" u="sng" dirty="0"/>
              <a:t>#1  Manage the “Legs of the Stool”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Money In, Money Out, Money Management, Donor Stewardship, Donor Education, Community Leadership, Nonprofit Capacity Building, Knowledge Management, Etc. </a:t>
            </a:r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r>
              <a:rPr lang="en-US" altLang="en-US" sz="2000" dirty="0"/>
              <a:t>      Discussion:  What is your current focus?  What will it be?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1E546-00EA-2842-CA85-B1D3DF15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343400"/>
            <a:ext cx="1624012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1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B5B17-BE69-4D0B-AB28-D71348C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B4-78FF-4539-BD54-CF111D9A41A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82E2F151-4307-4510-B9F4-986D2F8F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2" y="576770"/>
            <a:ext cx="7793038" cy="92818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sz="3200" dirty="0"/>
              <a:t>Two Big Concepts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E40A48F9-507A-473A-8EE3-BEEB1BFBF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243598" cy="3886200"/>
          </a:xfrm>
        </p:spPr>
        <p:txBody>
          <a:bodyPr/>
          <a:lstStyle/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   </a:t>
            </a:r>
            <a:r>
              <a:rPr lang="en-US" altLang="en-US" sz="2000" b="1" u="sng" dirty="0"/>
              <a:t>#2  Get to the donor side of the table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“Know you, Like you, Trust you” continuum </a:t>
            </a:r>
          </a:p>
          <a:p>
            <a:pPr marL="0" indent="0">
              <a:buNone/>
            </a:pPr>
            <a:r>
              <a:rPr lang="en-US" altLang="en-US" sz="2000" dirty="0"/>
              <a:t>Gift of Income vs. Gift of Asset</a:t>
            </a:r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r>
              <a:rPr lang="en-US" altLang="en-US" sz="2000" dirty="0"/>
              <a:t>    </a:t>
            </a:r>
          </a:p>
          <a:p>
            <a:pPr marL="0" indent="0">
              <a:buNone/>
            </a:pPr>
            <a:r>
              <a:rPr lang="en-US" altLang="en-US" sz="2000" dirty="0"/>
              <a:t>Discussion:  Where are you now?  You know you’ve got it made when…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3626E-AAA6-C7DF-542D-2699C259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57600"/>
            <a:ext cx="39243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2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5842-6F9F-DBEB-F546-0DD836BB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50238" cy="1143000"/>
          </a:xfrm>
        </p:spPr>
        <p:txBody>
          <a:bodyPr/>
          <a:lstStyle/>
          <a:p>
            <a:r>
              <a:rPr lang="en-US" sz="3200" dirty="0"/>
              <a:t>How you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BDDD8-5A24-5A54-EBFA-088D50A83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7620000" cy="4419600"/>
          </a:xfrm>
        </p:spPr>
        <p:txBody>
          <a:bodyPr/>
          <a:lstStyle/>
          <a:p>
            <a:r>
              <a:rPr lang="en-US" sz="2000" dirty="0"/>
              <a:t>Establish strategic direction</a:t>
            </a:r>
          </a:p>
          <a:p>
            <a:r>
              <a:rPr lang="en-US" sz="2000" dirty="0"/>
              <a:t>Create an environment of respect, trust and candor</a:t>
            </a:r>
          </a:p>
          <a:p>
            <a:r>
              <a:rPr lang="en-US" sz="2000" dirty="0"/>
              <a:t>Empower and support CEO</a:t>
            </a:r>
          </a:p>
          <a:p>
            <a:r>
              <a:rPr lang="en-US" sz="2000" dirty="0"/>
              <a:t>Understand your business model</a:t>
            </a:r>
          </a:p>
          <a:p>
            <a:r>
              <a:rPr lang="en-US" sz="2000" dirty="0"/>
              <a:t>Embrace vigorous debate </a:t>
            </a:r>
          </a:p>
          <a:p>
            <a:r>
              <a:rPr lang="en-US" sz="2000" dirty="0"/>
              <a:t>Share the elevator speech</a:t>
            </a:r>
          </a:p>
          <a:p>
            <a:r>
              <a:rPr lang="en-US" sz="2000" dirty="0"/>
              <a:t>Ask the charitable question… “Have you considered….”</a:t>
            </a:r>
          </a:p>
          <a:p>
            <a:r>
              <a:rPr lang="en-US" sz="2000" dirty="0"/>
              <a:t>Give, Lead by example</a:t>
            </a:r>
          </a:p>
          <a:p>
            <a:r>
              <a:rPr lang="en-US" sz="2000" dirty="0"/>
              <a:t>Make referrals</a:t>
            </a:r>
          </a:p>
          <a:p>
            <a:r>
              <a:rPr lang="en-US" sz="2000" dirty="0"/>
              <a:t>Have a plan, but be opportunistic</a:t>
            </a:r>
          </a:p>
          <a:p>
            <a:r>
              <a:rPr lang="en-US" sz="2000" dirty="0"/>
              <a:t>Evaluate your board meetings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2CDFD-34F9-56FB-FCC6-21D4388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9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B5B17-BE69-4D0B-AB28-D71348C8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15B4-78FF-4539-BD54-CF111D9A41A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82E2F151-4307-4510-B9F4-986D2F8F0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2" y="576770"/>
            <a:ext cx="7793038" cy="928180"/>
          </a:xfrm>
        </p:spPr>
        <p:txBody>
          <a:bodyPr/>
          <a:lstStyle/>
          <a:p>
            <a:r>
              <a:rPr lang="en-US" altLang="en-US" sz="3200" dirty="0"/>
              <a:t>So, after 32 years….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E40A48F9-507A-473A-8EE3-BEEB1BFBF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49940"/>
            <a:ext cx="8077200" cy="4267200"/>
          </a:xfrm>
        </p:spPr>
        <p:txBody>
          <a:bodyPr/>
          <a:lstStyle/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endParaRPr lang="en-US" altLang="en-US" sz="2000" u="sng" dirty="0"/>
          </a:p>
          <a:p>
            <a:pPr marL="0" indent="0">
              <a:buNone/>
            </a:pPr>
            <a:r>
              <a:rPr lang="en-US" altLang="en-US" sz="2000" dirty="0"/>
              <a:t>      Discussion:  Where are you heading?  What is next?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D2FA8-FFB4-96FD-6FEF-A36B03A7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1486710"/>
            <a:ext cx="7335838" cy="45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8174-E965-0393-D040-59741FB7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2" y="209550"/>
            <a:ext cx="8097838" cy="1295400"/>
          </a:xfrm>
        </p:spPr>
        <p:txBody>
          <a:bodyPr/>
          <a:lstStyle/>
          <a:p>
            <a:br>
              <a:rPr lang="en-US" sz="4000" dirty="0"/>
            </a:br>
            <a:r>
              <a:rPr lang="en-US" sz="3200" dirty="0"/>
              <a:t>Some Lessons Learned….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F10E-CDA4-AAA1-7D37-D73965EC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87500"/>
            <a:ext cx="7620000" cy="449580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Community Leadership will help, and hurt, asset development</a:t>
            </a:r>
          </a:p>
          <a:p>
            <a:r>
              <a:rPr lang="en-US" sz="1800" dirty="0"/>
              <a:t>Once you jump off Community Leadership cliff, you can’t go back</a:t>
            </a:r>
          </a:p>
          <a:p>
            <a:r>
              <a:rPr lang="en-US" sz="1800" dirty="0"/>
              <a:t>You are at risk if you lead, and you are at risk if you don’t lead</a:t>
            </a:r>
          </a:p>
          <a:p>
            <a:r>
              <a:rPr lang="en-US" sz="1800" dirty="0"/>
              <a:t>The importance of determining “how good is good”</a:t>
            </a:r>
          </a:p>
          <a:p>
            <a:r>
              <a:rPr lang="en-US" sz="1800" dirty="0"/>
              <a:t>Convening, Collaborating and Leading.  Know where you are</a:t>
            </a:r>
          </a:p>
          <a:p>
            <a:r>
              <a:rPr lang="en-US" sz="1800" dirty="0"/>
              <a:t>Do they want “two cents worth”, or “two cents”</a:t>
            </a:r>
          </a:p>
          <a:p>
            <a:r>
              <a:rPr lang="en-US" sz="1800" dirty="0"/>
              <a:t>Don’t take yourself too seriously.  Don’t always believe your press</a:t>
            </a:r>
          </a:p>
          <a:p>
            <a:r>
              <a:rPr lang="en-US" sz="1800" dirty="0"/>
              <a:t>The need for basic grantmaking never goes away</a:t>
            </a:r>
          </a:p>
          <a:p>
            <a:r>
              <a:rPr lang="en-US" sz="1800" dirty="0"/>
              <a:t>Need to have the best board in town</a:t>
            </a:r>
          </a:p>
          <a:p>
            <a:r>
              <a:rPr lang="en-US" sz="1800" dirty="0"/>
              <a:t>Balance “inclusion” and “mystique”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B7F9-B474-E5A0-FA28-A9CB3A2D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13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98174-E965-0393-D040-59741FB7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48464"/>
            <a:ext cx="2855390" cy="2228074"/>
          </a:xfrm>
        </p:spPr>
        <p:txBody>
          <a:bodyPr>
            <a:normAutofit/>
          </a:bodyPr>
          <a:lstStyle/>
          <a:p>
            <a:br>
              <a:rPr lang="en-US" sz="3500"/>
            </a:br>
            <a:r>
              <a:rPr lang="en-US" sz="3500"/>
              <a:t>What is your future??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F10E-CDA4-AAA1-7D37-D73965EC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62279"/>
            <a:ext cx="2849569" cy="3143241"/>
          </a:xfrm>
        </p:spPr>
        <p:txBody>
          <a:bodyPr>
            <a:normAutofit/>
          </a:bodyPr>
          <a:lstStyle/>
          <a:p>
            <a:endParaRPr lang="en-US" sz="1700"/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endParaRPr lang="en-US" sz="1700"/>
          </a:p>
          <a:p>
            <a:endParaRPr lang="en-US" sz="1700"/>
          </a:p>
          <a:p>
            <a:pPr marL="0" indent="0">
              <a:buNone/>
            </a:pPr>
            <a:endParaRPr lang="en-US" sz="17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6" name="Picture 5" descr="Person with idea concept">
            <a:extLst>
              <a:ext uri="{FF2B5EF4-FFF2-40B4-BE49-F238E27FC236}">
                <a16:creationId xmlns:a16="http://schemas.microsoft.com/office/drawing/2014/main" id="{4F2523ED-13A2-52F2-7BCE-91801AEB2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8" r="19556" b="-1"/>
          <a:stretch/>
        </p:blipFill>
        <p:spPr>
          <a:xfrm>
            <a:off x="3757789" y="10"/>
            <a:ext cx="5386210" cy="6857990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B7F9-B474-E5A0-FA28-A9CB3A2D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0076" y="6356350"/>
            <a:ext cx="8652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F5FE05-36DA-4550-B91C-2FB7FE54AA14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22A3-94BD-CE94-E818-6598BF28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8174038" cy="1143000"/>
          </a:xfrm>
        </p:spPr>
        <p:txBody>
          <a:bodyPr/>
          <a:lstStyle/>
          <a:p>
            <a:r>
              <a:rPr lang="en-US" sz="3200" dirty="0"/>
              <a:t>The Basics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A971B6-B690-3682-22E6-E11DA920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40463"/>
            <a:ext cx="5992983" cy="4038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03AC6-D255-4417-EB01-A70164CB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04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29C4-3993-483A-8536-70FF9B01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50238" cy="11430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What is a Community Foundation?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8275-2429-4FA4-A3EB-297CA305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28800"/>
            <a:ext cx="76200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community foundation is a tax-exempt, nonprofit, autonomous, nonsectarian philanthropic institution supported by the public with the long-term goals of: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Building permanent, component funds established by many separate donors to carry out their charitable interests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Supporting the broad-based charitable interests and benefitting the residents of a defined geographic area, typically no larger than a state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Serving in leadership roles on important community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6B56C-E652-485E-9E6A-57E4C920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25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29C4-3993-483A-8536-70FF9B01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8250238" cy="11430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But we are all different...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8275-2429-4FA4-A3EB-297CA305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620000" cy="42672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Take Pride in Neutrality vs. Vocal Community Leadership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Independence vs. Partnership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Reactive vs. Proactive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Run Programs vs. Fund Programs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Love Giving Days vs. Hate Giving Days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Encourage Scholarships vs. Discourage Scholarships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Donor Advisor “education” vs. Donor Advised “service”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Permanent vs. Pass-Through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Unrestricted Income focus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Use of Income vs. Use of Assets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Discussion:  Where is your community foundation now?</a:t>
            </a:r>
          </a:p>
          <a:p>
            <a:pPr marL="0" indent="0">
              <a:buNone/>
            </a:pPr>
            <a:r>
              <a:rPr lang="en-US" sz="2000" dirty="0"/>
              <a:t>                  Where are you heading?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6B56C-E652-485E-9E6A-57E4C920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5688-C9AC-131F-D35D-FD56FC64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143000"/>
          </a:xfrm>
        </p:spPr>
        <p:txBody>
          <a:bodyPr/>
          <a:lstStyle/>
          <a:p>
            <a:r>
              <a:rPr lang="en-US" sz="3200" dirty="0"/>
              <a:t>Typical Mission Statement Evolution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253E-3A49-8914-6EC3-2EAE140E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B7AA2-E154-B478-FB15-F8B7A71C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8458200" cy="4114800"/>
          </a:xfrm>
        </p:spPr>
        <p:txBody>
          <a:bodyPr/>
          <a:lstStyle/>
          <a:p>
            <a:r>
              <a:rPr lang="en-US" sz="2400" u="sng" dirty="0"/>
              <a:t>Focus on asset growth and donor service</a:t>
            </a:r>
          </a:p>
          <a:p>
            <a:pPr lvl="1"/>
            <a:r>
              <a:rPr lang="en-US" sz="2000" dirty="0"/>
              <a:t>“Helping donors accomplish personal philanthropic and estate         planning objectives in a cost-effective fashion.”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u="sng" dirty="0"/>
              <a:t>Focus on community problem solving </a:t>
            </a:r>
          </a:p>
          <a:p>
            <a:pPr lvl="1"/>
            <a:r>
              <a:rPr lang="en-US" sz="2000" dirty="0"/>
              <a:t>“Identifying and addressing the most crucial needs of our region.”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u="sng" dirty="0"/>
              <a:t>Focus on inclusivity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“Building an equitable region where all can thrive.” </a:t>
            </a:r>
          </a:p>
        </p:txBody>
      </p:sp>
    </p:spTree>
    <p:extLst>
      <p:ext uri="{BB962C8B-B14F-4D97-AF65-F5344CB8AC3E}">
        <p14:creationId xmlns:p14="http://schemas.microsoft.com/office/powerpoint/2010/main" val="297186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29C4-3993-483A-8536-70FF9B01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8174038" cy="1143000"/>
          </a:xfrm>
        </p:spPr>
        <p:txBody>
          <a:bodyPr/>
          <a:lstStyle/>
          <a:p>
            <a:br>
              <a:rPr lang="en-US" sz="3200" dirty="0"/>
            </a:br>
            <a:r>
              <a:rPr lang="en-US" sz="3200" dirty="0"/>
              <a:t>What is PACFA?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8275-2429-4FA4-A3EB-297CA305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620000" cy="4114800"/>
          </a:xfrm>
        </p:spPr>
        <p:txBody>
          <a:bodyPr/>
          <a:lstStyle/>
          <a:p>
            <a:r>
              <a:rPr lang="en-US" sz="2000" u="sng" dirty="0"/>
              <a:t>Membership Association:</a:t>
            </a:r>
            <a:r>
              <a:rPr lang="en-US" sz="2000" dirty="0"/>
              <a:t> Representing 34 different community foundations in Pennsylvania with asset over $4 billion </a:t>
            </a:r>
          </a:p>
          <a:p>
            <a:endParaRPr lang="en-US" sz="2000" dirty="0"/>
          </a:p>
          <a:p>
            <a:r>
              <a:rPr lang="en-US" sz="2000" u="sng" dirty="0"/>
              <a:t>Mission</a:t>
            </a:r>
            <a:r>
              <a:rPr lang="en-US" sz="2000" dirty="0"/>
              <a:t>:  Serve members by providing high quality, value-add, educational and capacity building programs. Help our community foundation members connect, learn and where appropriate, act collectively.</a:t>
            </a:r>
          </a:p>
          <a:p>
            <a:endParaRPr lang="en-US" sz="2000" dirty="0"/>
          </a:p>
          <a:p>
            <a:r>
              <a:rPr lang="en-US" sz="2000" dirty="0"/>
              <a:t>Thank you for your membership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6B56C-E652-485E-9E6A-57E4C920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0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9E64-22DD-94E1-1CFD-58519E0D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8097838" cy="1143000"/>
          </a:xfrm>
        </p:spPr>
        <p:txBody>
          <a:bodyPr/>
          <a:lstStyle/>
          <a:p>
            <a:r>
              <a:rPr lang="en-US" sz="3200" dirty="0"/>
              <a:t>Four Big Trends….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3DB8BC-75C6-0B0B-855A-2155C1F1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514600"/>
            <a:ext cx="6019800" cy="28965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D03B3-7BAD-91E3-E2E9-5D0ADA80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E05-36DA-4550-B91C-2FB7FE54AA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74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39882D-7186-4DFC-B321-C14898D7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AD904-AA37-4A30-BBD8-7378A513D36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AC41ED34-BB69-49B2-8EC3-63F12F864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 dirty="0"/>
          </a:p>
        </p:txBody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F2067E16-0CC6-4045-A391-D3FAA970C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2" y="1828800"/>
            <a:ext cx="76200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u="sng" dirty="0"/>
              <a:t>#1 Rapid Growth</a:t>
            </a:r>
          </a:p>
          <a:p>
            <a:pPr marL="0" indent="0">
              <a:buNone/>
            </a:pPr>
            <a:endParaRPr lang="en-US" altLang="en-US" sz="2000" b="1" u="sng" dirty="0"/>
          </a:p>
          <a:p>
            <a:pPr lvl="1"/>
            <a:r>
              <a:rPr lang="en-US" altLang="en-US" sz="2000" dirty="0"/>
              <a:t>833 US community foundations assets grew 13% in 2021 to $143.9 billion</a:t>
            </a:r>
          </a:p>
          <a:p>
            <a:pPr lvl="1"/>
            <a:r>
              <a:rPr lang="en-US" altLang="en-US" sz="2000" dirty="0"/>
              <a:t>In last five years, US community foundation assets have grown 58%, while distributing billions to local nonprofits</a:t>
            </a:r>
          </a:p>
          <a:p>
            <a:pPr lvl="1"/>
            <a:r>
              <a:rPr lang="en-US" altLang="en-US" sz="2000" dirty="0"/>
              <a:t>There are 150 US community foundations with assets of $100 million or more</a:t>
            </a:r>
          </a:p>
          <a:p>
            <a:pPr lvl="1"/>
            <a:r>
              <a:rPr lang="en-US" altLang="en-US" sz="2000" dirty="0"/>
              <a:t>Growing international network</a:t>
            </a:r>
          </a:p>
          <a:p>
            <a:pPr lvl="1"/>
            <a:endParaRPr lang="en-US" altLang="en-US" sz="1600" dirty="0"/>
          </a:p>
          <a:p>
            <a:pPr marL="457200" lvl="1" indent="0">
              <a:buNone/>
            </a:pPr>
            <a:r>
              <a:rPr lang="en-US" altLang="en-US" sz="2000" dirty="0"/>
              <a:t>Discussion:  Are you keeping pace? </a:t>
            </a:r>
          </a:p>
          <a:p>
            <a:pPr marL="457200" lvl="1" indent="0"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ified blend">
  <a:themeElements>
    <a:clrScheme name="modified blend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odified blen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odified blend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ified blend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ified blend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ified blend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ified blend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ified blend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ified blend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Data\Microsoft\Templates\modified blend.pot</Template>
  <TotalTime>12167</TotalTime>
  <Words>1066</Words>
  <Application>Microsoft Office PowerPoint</Application>
  <PresentationFormat>On-screen Show (4:3)</PresentationFormat>
  <Paragraphs>197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modified blend</vt:lpstr>
      <vt:lpstr>  PACFA on the Road          Sample Presentation </vt:lpstr>
      <vt:lpstr>My background…</vt:lpstr>
      <vt:lpstr>The Basics</vt:lpstr>
      <vt:lpstr> What is a Community Foundation? </vt:lpstr>
      <vt:lpstr> But we are all different...</vt:lpstr>
      <vt:lpstr>Typical Mission Statement Evolution </vt:lpstr>
      <vt:lpstr> What is PACFA?</vt:lpstr>
      <vt:lpstr>Four Big Trends…. </vt:lpstr>
      <vt:lpstr>PowerPoint Presentation</vt:lpstr>
      <vt:lpstr>PowerPoint Presentation</vt:lpstr>
      <vt:lpstr>PowerPoint Presentation</vt:lpstr>
      <vt:lpstr>PowerPoint Presentation</vt:lpstr>
      <vt:lpstr>What are you thinking? </vt:lpstr>
      <vt:lpstr>  Four Basic Questions</vt:lpstr>
      <vt:lpstr>What business are you in? </vt:lpstr>
      <vt:lpstr>Who are your customers?</vt:lpstr>
      <vt:lpstr>Who are your competitors?</vt:lpstr>
      <vt:lpstr>What are your competitive advantages? </vt:lpstr>
      <vt:lpstr> Two Big Concepts</vt:lpstr>
      <vt:lpstr> Two Big Concepts</vt:lpstr>
      <vt:lpstr> Two Big Concepts</vt:lpstr>
      <vt:lpstr>How you can help…</vt:lpstr>
      <vt:lpstr>So, after 32 years….</vt:lpstr>
      <vt:lpstr> Some Lessons Learned…. </vt:lpstr>
      <vt:lpstr> What is your future?? </vt:lpstr>
    </vt:vector>
  </TitlesOfParts>
  <Company>ProfitQuest Consulting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Foundations 101</dc:title>
  <dc:creator>Doreen P. Fagiano</dc:creator>
  <cp:lastModifiedBy>Mike Batchelor</cp:lastModifiedBy>
  <cp:revision>447</cp:revision>
  <dcterms:created xsi:type="dcterms:W3CDTF">2000-10-10T13:00:43Z</dcterms:created>
  <dcterms:modified xsi:type="dcterms:W3CDTF">2023-12-04T20:14:15Z</dcterms:modified>
</cp:coreProperties>
</file>