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sldIdLst>
    <p:sldId id="256" r:id="rId5"/>
    <p:sldId id="258" r:id="rId6"/>
    <p:sldId id="257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5" r:id="rId18"/>
    <p:sldId id="274" r:id="rId19"/>
    <p:sldId id="269" r:id="rId20"/>
    <p:sldId id="277" r:id="rId2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9D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76508" autoAdjust="0"/>
  </p:normalViewPr>
  <p:slideViewPr>
    <p:cSldViewPr snapToGrid="0" snapToObjects="1">
      <p:cViewPr varScale="1">
        <p:scale>
          <a:sx n="84" d="100"/>
          <a:sy n="84" d="100"/>
        </p:scale>
        <p:origin x="15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61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A926D-574D-70C9-0863-673174CB9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8C14B0-9644-147F-6C7D-7A97F82DA9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030414-796E-F4D2-9CFC-3500061AFA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53C6A-120B-5C4E-FCA8-41C11F0019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2600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2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2194560"/>
            <a:ext cx="731520" cy="4572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8288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0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PACFA LEARNING COHORT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2468880"/>
            <a:ext cx="109728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Brand Positioning</a:t>
            </a:r>
            <a:endParaRPr lang="en-US" sz="6000" dirty="0"/>
          </a:p>
          <a:p>
            <a:pPr marL="0" indent="0">
              <a:buNone/>
            </a:pPr>
            <a:r>
              <a:rPr lang="en-US" sz="6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 Practice</a:t>
            </a:r>
            <a:endParaRPr lang="en-US" sz="6000" dirty="0"/>
          </a:p>
        </p:txBody>
      </p:sp>
      <p:sp>
        <p:nvSpPr>
          <p:cNvPr id="6" name="Shape 4"/>
          <p:cNvSpPr/>
          <p:nvPr/>
        </p:nvSpPr>
        <p:spPr>
          <a:xfrm>
            <a:off x="0" y="6492240"/>
            <a:ext cx="12161520" cy="365760"/>
          </a:xfrm>
          <a:prstGeom prst="rect">
            <a:avLst/>
          </a:prstGeom>
          <a:solidFill>
            <a:srgbClr val="2D4A6F"/>
          </a:solidFill>
          <a:ln w="12700">
            <a:solidFill>
              <a:srgbClr val="2D4A6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32004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advisor partnership.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640080" y="2103120"/>
            <a:ext cx="5349240" cy="3657600"/>
          </a:xfrm>
          <a:prstGeom prst="rect">
            <a:avLst/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5349240" cy="50292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9456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500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OFFER ADVISORS</a:t>
            </a:r>
            <a:endParaRPr lang="en-US" sz="12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834640"/>
            <a:ext cx="201168" cy="20116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234440" y="2788920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ways to engage — clients choose their own level of contact with us.</a:t>
            </a:r>
            <a:endParaRPr lang="en-US" sz="12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3520440"/>
            <a:ext cx="201168" cy="20116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234440" y="3474720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Continued stewardship of the gift after the donor's death, per donor intent.</a:t>
            </a:r>
            <a:endParaRPr lang="en-US" sz="120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206240"/>
            <a:ext cx="201168" cy="20116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234440" y="4160520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clear process to keep managing charitable assets — during and after life.</a:t>
            </a:r>
            <a:endParaRPr lang="en-US" sz="12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892040"/>
            <a:ext cx="201168" cy="20116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234440" y="4846320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annual meeting and dashboard report (in build) so advisors stay current on client activity.</a:t>
            </a:r>
            <a:endParaRPr lang="en-US" sz="1200" dirty="0"/>
          </a:p>
        </p:txBody>
      </p:sp>
      <p:sp>
        <p:nvSpPr>
          <p:cNvPr id="17" name="Shape 11"/>
          <p:cNvSpPr/>
          <p:nvPr/>
        </p:nvSpPr>
        <p:spPr>
          <a:xfrm>
            <a:off x="6355080" y="2103120"/>
            <a:ext cx="5349240" cy="3657600"/>
          </a:xfrm>
          <a:prstGeom prst="rect">
            <a:avLst/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2"/>
          <p:cNvSpPr/>
          <p:nvPr/>
        </p:nvSpPr>
        <p:spPr>
          <a:xfrm>
            <a:off x="6355080" y="2103120"/>
            <a:ext cx="5349240" cy="50292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3"/>
          <p:cNvSpPr/>
          <p:nvPr/>
        </p:nvSpPr>
        <p:spPr>
          <a:xfrm>
            <a:off x="6629400" y="219456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500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CLIENTS TO REFER</a:t>
            </a:r>
            <a:endParaRPr lang="en-US" sz="1200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2834640"/>
            <a:ext cx="201168" cy="20116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949440" y="2788920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Legacy-minded — thinking about what their giving will outlast them.</a:t>
            </a:r>
            <a:endParaRPr lang="en-US" sz="1200" dirty="0"/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3520440"/>
            <a:ext cx="201168" cy="201168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6949440" y="3474720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Already charitable, or have expressed interest in giving more strategically.</a:t>
            </a:r>
            <a:endParaRPr lang="en-US" sz="1200" dirty="0"/>
          </a:p>
        </p:txBody>
      </p:sp>
      <p:pic>
        <p:nvPicPr>
          <p:cNvPr id="24" name="Image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4206240"/>
            <a:ext cx="201168" cy="201168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6949440" y="4160520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who appreciate research, resources, and thoughtful guidance.</a:t>
            </a:r>
            <a:endParaRPr lang="en-US" sz="1200" dirty="0"/>
          </a:p>
        </p:txBody>
      </p:sp>
      <p:pic>
        <p:nvPicPr>
          <p:cNvPr id="26" name="Image 7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4892040"/>
            <a:ext cx="201168" cy="201168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6949440" y="4846320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Donors who want a real partner — not a transactional charitable account.</a:t>
            </a:r>
            <a:endParaRPr lang="en-US" sz="1200" dirty="0"/>
          </a:p>
        </p:txBody>
      </p:sp>
      <p:sp>
        <p:nvSpPr>
          <p:cNvPr id="32" name="Shape 24">
            <a:extLst>
              <a:ext uri="{FF2B5EF4-FFF2-40B4-BE49-F238E27FC236}">
                <a16:creationId xmlns:a16="http://schemas.microsoft.com/office/drawing/2014/main" id="{D1B633F2-9A2E-51A9-BCEA-85D26BAB073E}"/>
              </a:ext>
            </a:extLst>
          </p:cNvPr>
          <p:cNvSpPr/>
          <p:nvPr/>
        </p:nvSpPr>
        <p:spPr>
          <a:xfrm>
            <a:off x="457200" y="6446520"/>
            <a:ext cx="11247120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32004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donor services team — rebuilt from the inside.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4A55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Subjective relationship-rating produced uneven attention. The rebuild focused on uniformity, segmentation, and measurable outcomes beyond the number of donor visits.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194560"/>
            <a:ext cx="10881360" cy="45720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383280" y="219456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406640" y="219456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40080" y="2651760"/>
            <a:ext cx="10881360" cy="914400"/>
          </a:xfrm>
          <a:prstGeom prst="rect">
            <a:avLst/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22960" y="265176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DONOR RATINGS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383280" y="265176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Subjective. Officer-by-officer.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406640" y="2651760"/>
            <a:ext cx="4114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Uniform rubric. Re-rated across the team.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0080" y="3566160"/>
            <a:ext cx="1088136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22960" y="356616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SEGMENTS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383280" y="356616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Loose; everyone treated similarly.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406640" y="3566160"/>
            <a:ext cx="4114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Defined segments with set communication rhythms.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0080" y="4480560"/>
            <a:ext cx="10881360" cy="914400"/>
          </a:xfrm>
          <a:prstGeom prst="rect">
            <a:avLst/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22960" y="448056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GOAL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383280" y="448056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set number of visits per officer per year.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406640" y="4480560"/>
            <a:ext cx="4114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 dormant donors; grow grantmaking — the metric that correlates with giving.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57200" y="6446520"/>
            <a:ext cx="11247120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52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32004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Connecting Kindness to Impact-Ready.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1371600" y="3657600"/>
            <a:ext cx="941832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121408" y="3511296"/>
            <a:ext cx="329184" cy="329184"/>
          </a:xfrm>
          <a:prstGeom prst="ellipse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2194560" y="3584448"/>
            <a:ext cx="182880" cy="182880"/>
          </a:xfrm>
          <a:prstGeom prst="ellipse">
            <a:avLst/>
          </a:prstGeom>
          <a:solidFill>
            <a:srgbClr val="152C4A"/>
          </a:solidFill>
          <a:ln w="12700">
            <a:solidFill>
              <a:srgbClr val="152C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31520" y="256032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600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731520" y="288036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Connecting Kindness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5916168" y="3511296"/>
            <a:ext cx="329184" cy="329184"/>
          </a:xfrm>
          <a:prstGeom prst="ellipse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5989320" y="3584448"/>
            <a:ext cx="182880" cy="182880"/>
          </a:xfrm>
          <a:prstGeom prst="ellipse">
            <a:avLst/>
          </a:prstGeom>
          <a:solidFill>
            <a:srgbClr val="152C4A"/>
          </a:solidFill>
          <a:ln w="12700">
            <a:solidFill>
              <a:srgbClr val="152C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526280" y="256032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600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526280" y="288036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Impact-Ready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9710928" y="3511296"/>
            <a:ext cx="329184" cy="329184"/>
          </a:xfrm>
          <a:prstGeom prst="ellipse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9784080" y="3584448"/>
            <a:ext cx="182880" cy="182880"/>
          </a:xfrm>
          <a:prstGeom prst="ellipse">
            <a:avLst/>
          </a:prstGeom>
          <a:solidFill>
            <a:srgbClr val="152C4A"/>
          </a:solidFill>
          <a:ln w="12700">
            <a:solidFill>
              <a:srgbClr val="152C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321040" y="256032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600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8321040" y="288036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Future Purpose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457200" y="6446520"/>
            <a:ext cx="11247120" cy="9144"/>
          </a:xfrm>
          <a:prstGeom prst="rect">
            <a:avLst/>
          </a:prstGeom>
          <a:solidFill>
            <a:srgbClr val="3D5A7F"/>
          </a:solidFill>
          <a:ln w="12700">
            <a:solidFill>
              <a:srgbClr val="3D5A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32004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609600" y="2011680"/>
            <a:ext cx="3520440" cy="237744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" y="2377440"/>
            <a:ext cx="502920" cy="5029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75360" y="3017520"/>
            <a:ext cx="2788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500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75360" y="3383280"/>
            <a:ext cx="2788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institutional self-description with the donor's experience.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335780" y="2011680"/>
            <a:ext cx="3520440" cy="237744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1540" y="2377440"/>
            <a:ext cx="502920" cy="5029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01540" y="3017520"/>
            <a:ext cx="2788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500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RHYTHM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4701540" y="3383280"/>
            <a:ext cx="2788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ad hoc contact with a planned, segmented cadence.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8061960" y="2011680"/>
            <a:ext cx="3520440" cy="237744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7720" y="2377440"/>
            <a:ext cx="502920" cy="50292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427720" y="3017520"/>
            <a:ext cx="2788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500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MEASUREMENT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8427720" y="3383280"/>
            <a:ext cx="2788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visit counts with grantmaking growth and engagement.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536448" y="1897380"/>
            <a:ext cx="73152" cy="73152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6"/>
          <p:cNvSpPr/>
          <p:nvPr/>
        </p:nvSpPr>
        <p:spPr>
          <a:xfrm>
            <a:off x="457200" y="6446520"/>
            <a:ext cx="11247120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15">
            <a:extLst>
              <a:ext uri="{FF2B5EF4-FFF2-40B4-BE49-F238E27FC236}">
                <a16:creationId xmlns:a16="http://schemas.microsoft.com/office/drawing/2014/main" id="{0DA10CB2-75C8-36FC-3D51-C8C9FFE498F1}"/>
              </a:ext>
            </a:extLst>
          </p:cNvPr>
          <p:cNvSpPr/>
          <p:nvPr/>
        </p:nvSpPr>
        <p:spPr>
          <a:xfrm>
            <a:off x="609600" y="4642156"/>
            <a:ext cx="10972800" cy="128016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1"/>
          <p:cNvSpPr/>
          <p:nvPr/>
        </p:nvSpPr>
        <p:spPr>
          <a:xfrm>
            <a:off x="1584960" y="5027624"/>
            <a:ext cx="9601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kern="0" spc="500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WEAVE IN YOUR COMMUNITY STORY</a:t>
            </a:r>
          </a:p>
        </p:txBody>
      </p:sp>
      <p:sp>
        <p:nvSpPr>
          <p:cNvPr id="28" name="Text 3"/>
          <p:cNvSpPr/>
          <p:nvPr/>
        </p:nvSpPr>
        <p:spPr>
          <a:xfrm>
            <a:off x="899160" y="5213656"/>
            <a:ext cx="10972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touchpoint is a chance to reinforce why their giving matters where they live.</a:t>
            </a:r>
          </a:p>
        </p:txBody>
      </p:sp>
      <p:sp>
        <p:nvSpPr>
          <p:cNvPr id="29" name="Heart 28">
            <a:extLst>
              <a:ext uri="{FF2B5EF4-FFF2-40B4-BE49-F238E27FC236}">
                <a16:creationId xmlns:a16="http://schemas.microsoft.com/office/drawing/2014/main" id="{5A167829-24F4-B17B-5E3C-6E94571A6ED1}"/>
              </a:ext>
            </a:extLst>
          </p:cNvPr>
          <p:cNvSpPr/>
          <p:nvPr/>
        </p:nvSpPr>
        <p:spPr>
          <a:xfrm>
            <a:off x="930656" y="4868672"/>
            <a:ext cx="463296" cy="430784"/>
          </a:xfrm>
          <a:prstGeom prst="heart">
            <a:avLst/>
          </a:prstGeom>
          <a:solidFill>
            <a:srgbClr val="CE9D3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9"/>
          <p:cNvSpPr/>
          <p:nvPr/>
        </p:nvSpPr>
        <p:spPr>
          <a:xfrm>
            <a:off x="609600" y="1366850"/>
            <a:ext cx="1097280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609600" y="1366850"/>
            <a:ext cx="91440" cy="1280160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38200" y="150401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Connect the donor's fund to the larger arc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38200" y="1996242"/>
            <a:ext cx="10607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"Your education fund sits inside a community-wide effort that placed [#] students in summer programs this year. Your fund made [#] of those placements possible."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09600" y="2784170"/>
            <a:ext cx="1097280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609600" y="2784170"/>
            <a:ext cx="91440" cy="1280160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38200" y="292133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Use the Foundation's voice, not the sector's voice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8200" y="328709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"impact," "transformation," "changemakers," and the entire vocabulary of nonprofit conferences. 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838200" y="3606342"/>
            <a:ext cx="10607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Replace: "We're driving transformational change for impacted communities." With: "We're funding the things this county has been short of for thirty years."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247120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DCD69906-C5FE-EEA1-BAB0-6B520E1B0CAD}"/>
              </a:ext>
            </a:extLst>
          </p:cNvPr>
          <p:cNvSpPr/>
          <p:nvPr/>
        </p:nvSpPr>
        <p:spPr>
          <a:xfrm>
            <a:off x="457200" y="41148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Ground your communications in Community Leadership</a:t>
            </a:r>
            <a:endParaRPr lang="en-US" sz="2800" dirty="0"/>
          </a:p>
        </p:txBody>
      </p:sp>
      <p:sp>
        <p:nvSpPr>
          <p:cNvPr id="3" name="Shape 4"/>
          <p:cNvSpPr/>
          <p:nvPr/>
        </p:nvSpPr>
        <p:spPr>
          <a:xfrm>
            <a:off x="609600" y="4295684"/>
            <a:ext cx="1097280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Shape 5"/>
          <p:cNvSpPr/>
          <p:nvPr/>
        </p:nvSpPr>
        <p:spPr>
          <a:xfrm>
            <a:off x="609600" y="4295684"/>
            <a:ext cx="91440" cy="1280160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6"/>
          <p:cNvSpPr/>
          <p:nvPr/>
        </p:nvSpPr>
        <p:spPr>
          <a:xfrm>
            <a:off x="838200" y="4482506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Lead with one specific local story</a:t>
            </a:r>
            <a:endParaRPr lang="en-US" sz="1600" dirty="0"/>
          </a:p>
        </p:txBody>
      </p:sp>
      <p:sp>
        <p:nvSpPr>
          <p:cNvPr id="21" name="Text 7"/>
          <p:cNvSpPr/>
          <p:nvPr/>
        </p:nvSpPr>
        <p:spPr>
          <a:xfrm>
            <a:off x="838200" y="4798604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50" dirty="0"/>
          </a:p>
        </p:txBody>
      </p:sp>
      <p:sp>
        <p:nvSpPr>
          <p:cNvPr id="23" name="Text 8"/>
          <p:cNvSpPr/>
          <p:nvPr/>
        </p:nvSpPr>
        <p:spPr>
          <a:xfrm>
            <a:off x="838200" y="4980696"/>
            <a:ext cx="10607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"The food pantry network served 12,000 more people this year than last. One of the new sites is in [neighborhood], two miles from where you grew up."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54864" cy="502920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365760"/>
            <a:ext cx="9601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F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Staying High-Touch When You’re a Lean Staff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640080" y="1297503"/>
            <a:ext cx="640080" cy="640080"/>
          </a:xfrm>
          <a:prstGeom prst="ellipse">
            <a:avLst/>
          </a:prstGeom>
          <a:solidFill>
            <a:srgbClr val="0F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1297503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85789" y="1463040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Tier your donors honestly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40080" y="2166183"/>
            <a:ext cx="640080" cy="64008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0080" y="2166183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417320" y="2312015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Templatize the language, personalize the detail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40080" y="3034863"/>
            <a:ext cx="640080" cy="640080"/>
          </a:xfrm>
          <a:prstGeom prst="ellipse">
            <a:avLst/>
          </a:prstGeom>
          <a:solidFill>
            <a:srgbClr val="0F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40080" y="3034863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417320" y="3157835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Batch personal touches by segment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40080" y="3903543"/>
            <a:ext cx="640080" cy="64008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40080" y="3903543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417320" y="4035186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Make the CEO (and the board) part of the calendar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640080" y="4772223"/>
            <a:ext cx="640080" cy="640080"/>
          </a:xfrm>
          <a:prstGeom prst="ellipse">
            <a:avLst/>
          </a:prstGeom>
          <a:solidFill>
            <a:srgbClr val="0F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40080" y="4772223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417320" y="4954710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Cut mass communication volume to free attention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11247120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52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0" cy="6858000"/>
          </a:xfrm>
          <a:prstGeom prst="rect">
            <a:avLst/>
          </a:prstGeom>
          <a:solidFill>
            <a:srgbClr val="2D4A6F"/>
          </a:solidFill>
          <a:ln w="12700">
            <a:solidFill>
              <a:srgbClr val="2D4A6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40080" y="2926080"/>
            <a:ext cx="731520" cy="4572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3108960"/>
            <a:ext cx="4572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Operations Workbook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5669280" y="1600200"/>
            <a:ext cx="5943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5720518" y="1835420"/>
            <a:ext cx="5943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i="1" dirty="0">
                <a:solidFill>
                  <a:srgbClr val="FFC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Gantt for the institutional view. </a:t>
            </a:r>
          </a:p>
          <a:p>
            <a:r>
              <a:rPr lang="en-US" sz="1400" dirty="0">
                <a:solidFill>
                  <a:schemeClr val="bg1"/>
                </a:solidFill>
                <a:ea typeface="Georgia" pitchFamily="34" charset="-122"/>
                <a:cs typeface="Georgia" pitchFamily="34" charset="-120"/>
              </a:rPr>
              <a:t>Use for board reviews, leadership conversations, and capacity planning.</a:t>
            </a:r>
          </a:p>
          <a:p>
            <a:r>
              <a:rPr lang="en-US" sz="1400" i="1" dirty="0">
                <a:solidFill>
                  <a:srgbClr val="FFC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</a:p>
          <a:p>
            <a:endParaRPr lang="en-US" sz="1400" i="1" dirty="0">
              <a:solidFill>
                <a:srgbClr val="FFC000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r>
              <a:rPr lang="en-US" sz="1400" i="1" dirty="0">
                <a:solidFill>
                  <a:srgbClr val="FFC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calendar for the execution view. </a:t>
            </a:r>
          </a:p>
          <a:p>
            <a:r>
              <a:rPr lang="en-US" sz="1400" dirty="0">
                <a:solidFill>
                  <a:schemeClr val="bg1"/>
                </a:solidFill>
                <a:ea typeface="Georgia" pitchFamily="34" charset="-122"/>
                <a:cs typeface="Georgia" pitchFamily="34" charset="-120"/>
              </a:rPr>
              <a:t>Use for weekly huddles and accountability.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5715000" y="3259360"/>
            <a:ext cx="585216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57200" y="6446520"/>
            <a:ext cx="11247120" cy="9144"/>
          </a:xfrm>
          <a:prstGeom prst="rect">
            <a:avLst/>
          </a:prstGeom>
          <a:solidFill>
            <a:srgbClr val="3D5A7F"/>
          </a:solidFill>
          <a:ln w="12700">
            <a:solidFill>
              <a:srgbClr val="3D5A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C4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7FB5DF-A9A6-1B7D-1FEA-1FF2082B9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2794E600-5A4B-B733-4C40-BDE5B17F56CF}"/>
              </a:ext>
            </a:extLst>
          </p:cNvPr>
          <p:cNvSpPr/>
          <p:nvPr/>
        </p:nvSpPr>
        <p:spPr>
          <a:xfrm>
            <a:off x="3219949" y="2211114"/>
            <a:ext cx="682016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THANK YOU!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5E6ADC5F-93BC-BE78-7CAD-61708D2ADB73}"/>
              </a:ext>
            </a:extLst>
          </p:cNvPr>
          <p:cNvSpPr/>
          <p:nvPr/>
        </p:nvSpPr>
        <p:spPr>
          <a:xfrm>
            <a:off x="1371600" y="3657600"/>
            <a:ext cx="941832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354E3377-D054-8A09-05A9-C59A54A2180E}"/>
              </a:ext>
            </a:extLst>
          </p:cNvPr>
          <p:cNvSpPr/>
          <p:nvPr/>
        </p:nvSpPr>
        <p:spPr>
          <a:xfrm>
            <a:off x="457200" y="6446520"/>
            <a:ext cx="11247120" cy="9144"/>
          </a:xfrm>
          <a:prstGeom prst="rect">
            <a:avLst/>
          </a:prstGeom>
          <a:solidFill>
            <a:srgbClr val="3D5A7F"/>
          </a:solidFill>
          <a:ln w="12700">
            <a:solidFill>
              <a:srgbClr val="3D5A7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4521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52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" cy="6858000"/>
          </a:xfrm>
          <a:prstGeom prst="rect">
            <a:avLst/>
          </a:prstGeom>
          <a:solidFill>
            <a:srgbClr val="2D4A6F"/>
          </a:solidFill>
          <a:ln w="12700">
            <a:solidFill>
              <a:srgbClr val="2D4A6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113280" y="1948688"/>
            <a:ext cx="777240" cy="59436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113280" y="1948688"/>
            <a:ext cx="777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52C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210560" y="1985264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BRIDGE FROM SESSION ONE</a:t>
            </a:r>
            <a:endParaRPr lang="en-US" sz="1900" dirty="0"/>
          </a:p>
        </p:txBody>
      </p:sp>
      <p:sp>
        <p:nvSpPr>
          <p:cNvPr id="13" name="Shape 11"/>
          <p:cNvSpPr/>
          <p:nvPr/>
        </p:nvSpPr>
        <p:spPr>
          <a:xfrm>
            <a:off x="2113280" y="3000248"/>
            <a:ext cx="777240" cy="59436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113280" y="3000248"/>
            <a:ext cx="777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52C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210560" y="3036824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STUDY: THE PITTSBURGH FOUNDATION DONOR SERVICES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3210560" y="3872992"/>
            <a:ext cx="777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2113280" y="4169664"/>
            <a:ext cx="777240" cy="59436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2113280" y="4169664"/>
            <a:ext cx="777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52C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3210560" y="420624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ORGANIZING YOUR YEAR — OPERATIONS AT A GLANCE</a:t>
            </a:r>
            <a:endParaRPr lang="en-US" sz="1900" dirty="0"/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CDB26335-FC39-FA66-5CC4-94691F60FD56}"/>
              </a:ext>
            </a:extLst>
          </p:cNvPr>
          <p:cNvSpPr/>
          <p:nvPr/>
        </p:nvSpPr>
        <p:spPr>
          <a:xfrm>
            <a:off x="2113280" y="806335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AGENDA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5">
            <a:extLst>
              <a:ext uri="{FF2B5EF4-FFF2-40B4-BE49-F238E27FC236}">
                <a16:creationId xmlns:a16="http://schemas.microsoft.com/office/drawing/2014/main" id="{C40F568C-D95D-957A-5F05-5CDD76CED410}"/>
              </a:ext>
            </a:extLst>
          </p:cNvPr>
          <p:cNvSpPr/>
          <p:nvPr/>
        </p:nvSpPr>
        <p:spPr>
          <a:xfrm>
            <a:off x="457200" y="5138928"/>
            <a:ext cx="11064240" cy="1124712"/>
          </a:xfrm>
          <a:prstGeom prst="rect">
            <a:avLst/>
          </a:prstGeom>
          <a:solidFill>
            <a:srgbClr val="152C4A"/>
          </a:solidFill>
          <a:ln w="12700">
            <a:solidFill>
              <a:srgbClr val="152C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457200" y="411480"/>
            <a:ext cx="32004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68680" y="329184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800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ONE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WHERE WE LEFT OFF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645920"/>
            <a:ext cx="10881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4A55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Community foundations are not DAF vehicles. We are community leaders — articulating local needs, convening stakeholders and stewarding generosity toward shared impact.</a:t>
            </a:r>
            <a:endParaRPr lang="en-US" sz="17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" y="3941064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30025" y="3689604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i="1" dirty="0"/>
          </a:p>
          <a:p>
            <a:r>
              <a:rPr lang="en-US" sz="1700" i="1" dirty="0">
                <a:solidFill>
                  <a:srgbClr val="4A5568"/>
                </a:solidFill>
                <a:latin typeface="Georgia" pitchFamily="34" charset="0"/>
              </a:rPr>
              <a:t>We will always put the needs of our community first, building and stewarding the charitable assets that will serve this community forever </a:t>
            </a:r>
          </a:p>
        </p:txBody>
      </p:sp>
      <p:sp>
        <p:nvSpPr>
          <p:cNvPr id="8" name="Text 5"/>
          <p:cNvSpPr/>
          <p:nvPr/>
        </p:nvSpPr>
        <p:spPr>
          <a:xfrm>
            <a:off x="640080" y="5335016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E8A8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Operations is how we ensure that promise is kept. </a:t>
            </a:r>
            <a:endParaRPr lang="en-US" sz="3200" dirty="0"/>
          </a:p>
        </p:txBody>
      </p:sp>
      <p:sp>
        <p:nvSpPr>
          <p:cNvPr id="12" name="Shape 9"/>
          <p:cNvSpPr/>
          <p:nvPr/>
        </p:nvSpPr>
        <p:spPr>
          <a:xfrm>
            <a:off x="457200" y="6446520"/>
            <a:ext cx="11247120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4">
            <a:extLst>
              <a:ext uri="{FF2B5EF4-FFF2-40B4-BE49-F238E27FC236}">
                <a16:creationId xmlns:a16="http://schemas.microsoft.com/office/drawing/2014/main" id="{5A52C352-71E1-C5BD-CE31-AE939B83AAA9}"/>
              </a:ext>
            </a:extLst>
          </p:cNvPr>
          <p:cNvSpPr/>
          <p:nvPr/>
        </p:nvSpPr>
        <p:spPr>
          <a:xfrm>
            <a:off x="617220" y="310896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Positioning is the promise.</a:t>
            </a:r>
            <a:r>
              <a:rPr lang="en-US" dirty="0"/>
              <a:t> </a:t>
            </a:r>
            <a:endParaRPr lang="en-US" sz="1700" i="1" dirty="0">
              <a:solidFill>
                <a:srgbClr val="4A5568"/>
              </a:solidFill>
              <a:latin typeface="Georgia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32004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does that work look like in practice?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22224" y="2514600"/>
            <a:ext cx="3520440" cy="1828800"/>
          </a:xfrm>
          <a:prstGeom prst="rect">
            <a:avLst/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22224" y="2514600"/>
            <a:ext cx="3520440" cy="54864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544" y="2788920"/>
            <a:ext cx="457200" cy="457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96544" y="333756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DONORS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796544" y="3657600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it easier to give well — and more meaningful when they do.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248404" y="2514600"/>
            <a:ext cx="3520440" cy="1828800"/>
          </a:xfrm>
          <a:prstGeom prst="rect">
            <a:avLst/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4248404" y="2514600"/>
            <a:ext cx="3520440" cy="54864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2724" y="2788920"/>
            <a:ext cx="457200" cy="4572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522724" y="333756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ADVISORS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4522724" y="3657600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us a place attorneys, CPAs, and wealth advisors actively send their best clients.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7974584" y="2514600"/>
            <a:ext cx="3520440" cy="1828800"/>
          </a:xfrm>
          <a:prstGeom prst="rect">
            <a:avLst/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7974584" y="2514600"/>
            <a:ext cx="3520440" cy="54864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8904" y="2788920"/>
            <a:ext cx="457200" cy="45720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248904" y="333756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FIELD</a:t>
            </a:r>
            <a:endParaRPr lang="en-US" sz="1100" dirty="0"/>
          </a:p>
        </p:txBody>
      </p:sp>
      <p:sp>
        <p:nvSpPr>
          <p:cNvPr id="20" name="Text 15"/>
          <p:cNvSpPr/>
          <p:nvPr/>
        </p:nvSpPr>
        <p:spPr>
          <a:xfrm>
            <a:off x="8248904" y="3657600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the common knowledge base, brand promise, value articulation</a:t>
            </a:r>
            <a:endParaRPr lang="en-US" sz="1200" dirty="0"/>
          </a:p>
        </p:txBody>
      </p:sp>
      <p:sp>
        <p:nvSpPr>
          <p:cNvPr id="21" name="Shape 16"/>
          <p:cNvSpPr/>
          <p:nvPr/>
        </p:nvSpPr>
        <p:spPr>
          <a:xfrm>
            <a:off x="457200" y="6446520"/>
            <a:ext cx="11247120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52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0" cy="6858000"/>
          </a:xfrm>
          <a:prstGeom prst="rect">
            <a:avLst/>
          </a:prstGeom>
          <a:solidFill>
            <a:srgbClr val="2D4A6F"/>
          </a:solidFill>
          <a:ln w="12700">
            <a:solidFill>
              <a:srgbClr val="2D4A6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2">
            <a:extLst>
              <a:ext uri="{FF2B5EF4-FFF2-40B4-BE49-F238E27FC236}">
                <a16:creationId xmlns:a16="http://schemas.microsoft.com/office/drawing/2014/main" id="{F45EA6EF-3FFB-F3EC-20AD-F710FF37E37B}"/>
              </a:ext>
            </a:extLst>
          </p:cNvPr>
          <p:cNvSpPr/>
          <p:nvPr/>
        </p:nvSpPr>
        <p:spPr>
          <a:xfrm>
            <a:off x="640080" y="2926080"/>
            <a:ext cx="731520" cy="4572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EC2DC238-C8B2-40C7-328C-DE7252F9FAEB}"/>
              </a:ext>
            </a:extLst>
          </p:cNvPr>
          <p:cNvSpPr/>
          <p:nvPr/>
        </p:nvSpPr>
        <p:spPr>
          <a:xfrm>
            <a:off x="640080" y="3154680"/>
            <a:ext cx="4572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Pittsburgh</a:t>
            </a:r>
            <a:endParaRPr lang="en-US" sz="4400" dirty="0"/>
          </a:p>
          <a:p>
            <a:pPr marL="0" indent="0">
              <a:buNone/>
            </a:pPr>
            <a:r>
              <a:rPr lang="en-US" sz="44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Foundation</a:t>
            </a:r>
            <a:endParaRPr lang="en-US" sz="4400" dirty="0"/>
          </a:p>
        </p:txBody>
      </p:sp>
      <p:sp>
        <p:nvSpPr>
          <p:cNvPr id="23" name="Shape 4">
            <a:extLst>
              <a:ext uri="{FF2B5EF4-FFF2-40B4-BE49-F238E27FC236}">
                <a16:creationId xmlns:a16="http://schemas.microsoft.com/office/drawing/2014/main" id="{D5F78FC2-7670-6A26-65CB-F4AB4E69F298}"/>
              </a:ext>
            </a:extLst>
          </p:cNvPr>
          <p:cNvSpPr/>
          <p:nvPr/>
        </p:nvSpPr>
        <p:spPr>
          <a:xfrm>
            <a:off x="5669280" y="2377440"/>
            <a:ext cx="585216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5">
            <a:extLst>
              <a:ext uri="{FF2B5EF4-FFF2-40B4-BE49-F238E27FC236}">
                <a16:creationId xmlns:a16="http://schemas.microsoft.com/office/drawing/2014/main" id="{2DCB6B3F-1157-41C6-F609-FBCE38066CCF}"/>
              </a:ext>
            </a:extLst>
          </p:cNvPr>
          <p:cNvSpPr/>
          <p:nvPr/>
        </p:nvSpPr>
        <p:spPr>
          <a:xfrm>
            <a:off x="5669280" y="269748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dirty="0">
                <a:solidFill>
                  <a:srgbClr val="E8A8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1,200</a:t>
            </a:r>
            <a:endParaRPr lang="en-US" sz="4800" dirty="0"/>
          </a:p>
        </p:txBody>
      </p:sp>
      <p:sp>
        <p:nvSpPr>
          <p:cNvPr id="25" name="Text 6">
            <a:extLst>
              <a:ext uri="{FF2B5EF4-FFF2-40B4-BE49-F238E27FC236}">
                <a16:creationId xmlns:a16="http://schemas.microsoft.com/office/drawing/2014/main" id="{5922DCE0-8AB0-13E4-BD5D-7402F3A87F58}"/>
              </a:ext>
            </a:extLst>
          </p:cNvPr>
          <p:cNvSpPr/>
          <p:nvPr/>
        </p:nvSpPr>
        <p:spPr>
          <a:xfrm>
            <a:off x="8595360" y="288036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funds</a:t>
            </a:r>
            <a:endParaRPr lang="en-US" sz="1400" dirty="0"/>
          </a:p>
        </p:txBody>
      </p:sp>
      <p:sp>
        <p:nvSpPr>
          <p:cNvPr id="26" name="Text 7">
            <a:extLst>
              <a:ext uri="{FF2B5EF4-FFF2-40B4-BE49-F238E27FC236}">
                <a16:creationId xmlns:a16="http://schemas.microsoft.com/office/drawing/2014/main" id="{ED1150B9-503F-2666-DC20-36F3B8C4BAE3}"/>
              </a:ext>
            </a:extLst>
          </p:cNvPr>
          <p:cNvSpPr/>
          <p:nvPr/>
        </p:nvSpPr>
        <p:spPr>
          <a:xfrm>
            <a:off x="5669280" y="379476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dirty="0">
                <a:solidFill>
                  <a:srgbClr val="E8A8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$65M</a:t>
            </a:r>
            <a:endParaRPr lang="en-US" sz="4800" dirty="0"/>
          </a:p>
        </p:txBody>
      </p:sp>
      <p:sp>
        <p:nvSpPr>
          <p:cNvPr id="27" name="Text 8">
            <a:extLst>
              <a:ext uri="{FF2B5EF4-FFF2-40B4-BE49-F238E27FC236}">
                <a16:creationId xmlns:a16="http://schemas.microsoft.com/office/drawing/2014/main" id="{3F5C9E1D-737C-12A5-073A-6967BD5F298A}"/>
              </a:ext>
            </a:extLst>
          </p:cNvPr>
          <p:cNvSpPr/>
          <p:nvPr/>
        </p:nvSpPr>
        <p:spPr>
          <a:xfrm>
            <a:off x="8595360" y="397764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raised annually</a:t>
            </a:r>
            <a:endParaRPr lang="en-US" sz="1400" dirty="0"/>
          </a:p>
        </p:txBody>
      </p:sp>
      <p:sp>
        <p:nvSpPr>
          <p:cNvPr id="28" name="Text 9">
            <a:extLst>
              <a:ext uri="{FF2B5EF4-FFF2-40B4-BE49-F238E27FC236}">
                <a16:creationId xmlns:a16="http://schemas.microsoft.com/office/drawing/2014/main" id="{B8B92504-AB02-E354-E44E-09164A75F422}"/>
              </a:ext>
            </a:extLst>
          </p:cNvPr>
          <p:cNvSpPr/>
          <p:nvPr/>
        </p:nvSpPr>
        <p:spPr>
          <a:xfrm>
            <a:off x="5669280" y="489204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dirty="0">
                <a:solidFill>
                  <a:srgbClr val="E8A8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$42M</a:t>
            </a:r>
            <a:endParaRPr lang="en-US" sz="4800" dirty="0"/>
          </a:p>
        </p:txBody>
      </p:sp>
      <p:sp>
        <p:nvSpPr>
          <p:cNvPr id="29" name="Text 10">
            <a:extLst>
              <a:ext uri="{FF2B5EF4-FFF2-40B4-BE49-F238E27FC236}">
                <a16:creationId xmlns:a16="http://schemas.microsoft.com/office/drawing/2014/main" id="{1A4AD9A3-A8C9-6FA1-8CBA-EA266A921858}"/>
              </a:ext>
            </a:extLst>
          </p:cNvPr>
          <p:cNvSpPr/>
          <p:nvPr/>
        </p:nvSpPr>
        <p:spPr>
          <a:xfrm>
            <a:off x="8595360" y="50749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granted annually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32004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68680" y="329184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1E3A5F"/>
                </a:solidFill>
                <a:latin typeface="Georgia" pitchFamily="34" charset="0"/>
              </a:rPr>
              <a:t>The Pittsburg Foundation: Philanthropic Services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640080" y="1691640"/>
            <a:ext cx="5349240" cy="3017520"/>
          </a:xfrm>
          <a:prstGeom prst="rect">
            <a:avLst/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640080" y="1691640"/>
            <a:ext cx="73152" cy="301752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" y="2011680"/>
            <a:ext cx="457200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45920" y="2057400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DONOR SERVICES TEAM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1005840" y="2606040"/>
            <a:ext cx="4617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r>
              <a:rPr lang="en-US" sz="1800" i="1" dirty="0">
                <a:solidFill>
                  <a:srgbClr val="4A55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people</a:t>
            </a:r>
            <a:endParaRPr lang="en-US" sz="6000" dirty="0"/>
          </a:p>
        </p:txBody>
      </p:sp>
      <p:sp>
        <p:nvSpPr>
          <p:cNvPr id="10" name="Text 7"/>
          <p:cNvSpPr/>
          <p:nvPr/>
        </p:nvSpPr>
        <p:spPr>
          <a:xfrm>
            <a:off x="1005840" y="365760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Stewards approximately 1,200 funds across the institution.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05840" y="4069080"/>
            <a:ext cx="4617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Day-to-day stewardship, granting support, segmented relationship management.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6355080" y="1691640"/>
            <a:ext cx="5349240" cy="3017520"/>
          </a:xfrm>
          <a:prstGeom prst="rect">
            <a:avLst/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355080" y="1691640"/>
            <a:ext cx="73152" cy="301752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0840" y="2011680"/>
            <a:ext cx="457200" cy="4572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360920" y="2057400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 TEAM</a:t>
            </a:r>
            <a:endParaRPr lang="en-US" sz="1100" dirty="0"/>
          </a:p>
        </p:txBody>
      </p:sp>
      <p:sp>
        <p:nvSpPr>
          <p:cNvPr id="16" name="Text 12"/>
          <p:cNvSpPr/>
          <p:nvPr/>
        </p:nvSpPr>
        <p:spPr>
          <a:xfrm>
            <a:off x="6720840" y="2606040"/>
            <a:ext cx="4617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r>
              <a:rPr lang="en-US" sz="1800" i="1" dirty="0">
                <a:solidFill>
                  <a:srgbClr val="4A55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people</a:t>
            </a:r>
            <a:endParaRPr lang="en-US" sz="6000" dirty="0"/>
          </a:p>
        </p:txBody>
      </p:sp>
      <p:sp>
        <p:nvSpPr>
          <p:cNvPr id="17" name="Text 13"/>
          <p:cNvSpPr/>
          <p:nvPr/>
        </p:nvSpPr>
        <p:spPr>
          <a:xfrm>
            <a:off x="6720840" y="365760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Manages the new-donor pipeline and professional advisor channel.</a:t>
            </a:r>
            <a:endParaRPr lang="en-US" sz="1300" dirty="0"/>
          </a:p>
        </p:txBody>
      </p:sp>
      <p:sp>
        <p:nvSpPr>
          <p:cNvPr id="18" name="Text 14"/>
          <p:cNvSpPr/>
          <p:nvPr/>
        </p:nvSpPr>
        <p:spPr>
          <a:xfrm>
            <a:off x="6720840" y="4069080"/>
            <a:ext cx="4617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advisors, estate attorneys, and CPAs. Cultivation through close.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640080" y="4983480"/>
            <a:ext cx="10881360" cy="1280160"/>
          </a:xfrm>
          <a:prstGeom prst="rect">
            <a:avLst/>
          </a:prstGeom>
          <a:solidFill>
            <a:srgbClr val="152C4A"/>
          </a:solidFill>
          <a:ln w="12700">
            <a:solidFill>
              <a:srgbClr val="152C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4"/>
          <p:cNvSpPr/>
          <p:nvPr/>
        </p:nvSpPr>
        <p:spPr>
          <a:xfrm>
            <a:off x="457200" y="6446520"/>
            <a:ext cx="11247120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32004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we got wrong.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640080" y="1630152"/>
            <a:ext cx="10881360" cy="722376"/>
          </a:xfrm>
          <a:prstGeom prst="rect">
            <a:avLst/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40080" y="1630152"/>
            <a:ext cx="54864" cy="7223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68680" y="1675872"/>
            <a:ext cx="210312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CHANNEL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108960" y="1675872"/>
            <a:ext cx="82296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Relied solely on email for years. Wordy. Inconsistent. No analytics.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40080" y="2398248"/>
            <a:ext cx="10881360" cy="722376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40080" y="2398248"/>
            <a:ext cx="54864" cy="7223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68680" y="2443968"/>
            <a:ext cx="210312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108960" y="2443968"/>
            <a:ext cx="82296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Spoke about ourselves institutionally rather than in the donor's voice.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40080" y="3166344"/>
            <a:ext cx="10881360" cy="722376"/>
          </a:xfrm>
          <a:prstGeom prst="rect">
            <a:avLst/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640080" y="3166344"/>
            <a:ext cx="54864" cy="7223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68680" y="3212064"/>
            <a:ext cx="210312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ONBOARDING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108960" y="3212064"/>
            <a:ext cx="82296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donor process was administrative — produced infrequent, transactional relationships.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40080" y="3934440"/>
            <a:ext cx="10881360" cy="722376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40080" y="3934440"/>
            <a:ext cx="54864" cy="7223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68680" y="3980160"/>
            <a:ext cx="210312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PLAN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108960" y="3980160"/>
            <a:ext cx="82296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Rolled out a 2023 plan without a donor voice. Could not articulate our mission simply.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0080" y="4702536"/>
            <a:ext cx="10881360" cy="722376"/>
          </a:xfrm>
          <a:prstGeom prst="rect">
            <a:avLst/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640080" y="4702536"/>
            <a:ext cx="54864" cy="7223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868680" y="4748256"/>
            <a:ext cx="210312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ADVISORS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108960" y="4748256"/>
            <a:ext cx="82296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 not consistently bring professional advisors into the follow-through.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457200" y="6446520"/>
            <a:ext cx="11247120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52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32004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68680" y="329184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800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VALUE ADD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11247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Six things only a community foundation can offer.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3520440" cy="1645920"/>
          </a:xfrm>
          <a:prstGeom prst="rect">
            <a:avLst/>
          </a:prstGeom>
          <a:solidFill>
            <a:srgbClr val="2D4A6F"/>
          </a:solidFill>
          <a:ln w="12700">
            <a:solidFill>
              <a:srgbClr val="2D4A6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57200" y="1691640"/>
            <a:ext cx="3520440" cy="4572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31520" y="192024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8A8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community of donors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206240" y="1691640"/>
            <a:ext cx="3520440" cy="4572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471363" y="203454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8A8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Grant making autonomy with support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480560" y="2468880"/>
            <a:ext cx="2971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955280" y="1691640"/>
            <a:ext cx="3520440" cy="1645920"/>
          </a:xfrm>
          <a:prstGeom prst="rect">
            <a:avLst/>
          </a:prstGeom>
          <a:solidFill>
            <a:srgbClr val="2D4A6F"/>
          </a:solidFill>
          <a:ln w="12700">
            <a:solidFill>
              <a:srgbClr val="2D4A6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7955280" y="1691640"/>
            <a:ext cx="3520440" cy="4572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229600" y="192024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8A8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Local research expertise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3566160"/>
            <a:ext cx="3520440" cy="4572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31520" y="379476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8A8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Perpetual stewardship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4206240" y="3566160"/>
            <a:ext cx="3520440" cy="1645920"/>
          </a:xfrm>
          <a:prstGeom prst="rect">
            <a:avLst/>
          </a:prstGeom>
          <a:solidFill>
            <a:srgbClr val="2D4A6F"/>
          </a:solidFill>
          <a:ln w="12700">
            <a:solidFill>
              <a:srgbClr val="2D4A6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4206240" y="3566160"/>
            <a:ext cx="3520440" cy="4572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480560" y="379476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8A8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family legacy vehicle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7955280" y="3566160"/>
            <a:ext cx="3520440" cy="4572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8229600" y="379476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8A8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real person on the phone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457200" y="6446520"/>
            <a:ext cx="11247120" cy="9144"/>
          </a:xfrm>
          <a:prstGeom prst="rect">
            <a:avLst/>
          </a:prstGeom>
          <a:solidFill>
            <a:srgbClr val="3D5A7F"/>
          </a:solidFill>
          <a:ln w="12700">
            <a:solidFill>
              <a:srgbClr val="3D5A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32004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new donor journey.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640080" y="2103120"/>
            <a:ext cx="2606040" cy="292608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14400" y="2377440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dirty="0">
                <a:solidFill>
                  <a:srgbClr val="E8A8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914400" y="3108960"/>
            <a:ext cx="45720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14400" y="3200400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14400" y="3703320"/>
            <a:ext cx="2057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FD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short, designed welcome — not a binder. Visual journey kicks off the relationship.</a:t>
            </a:r>
            <a:endParaRPr lang="en-US" sz="120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408" y="3502152"/>
            <a:ext cx="137160" cy="137160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3410712" y="2103120"/>
            <a:ext cx="2606040" cy="292608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685032" y="2377440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dirty="0">
                <a:solidFill>
                  <a:srgbClr val="E8A8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600" dirty="0"/>
          </a:p>
        </p:txBody>
      </p:sp>
      <p:sp>
        <p:nvSpPr>
          <p:cNvPr id="14" name="Shape 11"/>
          <p:cNvSpPr/>
          <p:nvPr/>
        </p:nvSpPr>
        <p:spPr>
          <a:xfrm>
            <a:off x="3685032" y="3108960"/>
            <a:ext cx="45720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3685032" y="3200400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685032" y="3703320"/>
            <a:ext cx="2057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FD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call orients to people and purpose. We do not lead with paperwork.</a:t>
            </a:r>
            <a:endParaRPr lang="en-US" sz="1200" dirty="0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040" y="3502152"/>
            <a:ext cx="137160" cy="137160"/>
          </a:xfrm>
          <a:prstGeom prst="rect">
            <a:avLst/>
          </a:prstGeom>
        </p:spPr>
      </p:pic>
      <p:sp>
        <p:nvSpPr>
          <p:cNvPr id="18" name="Shape 14"/>
          <p:cNvSpPr/>
          <p:nvPr/>
        </p:nvSpPr>
        <p:spPr>
          <a:xfrm>
            <a:off x="6181344" y="2103120"/>
            <a:ext cx="2606040" cy="292608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6455664" y="2377440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dirty="0">
                <a:solidFill>
                  <a:srgbClr val="E8A8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600" dirty="0"/>
          </a:p>
        </p:txBody>
      </p:sp>
      <p:sp>
        <p:nvSpPr>
          <p:cNvPr id="20" name="Shape 16"/>
          <p:cNvSpPr/>
          <p:nvPr/>
        </p:nvSpPr>
        <p:spPr>
          <a:xfrm>
            <a:off x="6455664" y="3108960"/>
            <a:ext cx="45720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6455664" y="3200400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</a:t>
            </a:r>
            <a:endParaRPr lang="en-US" sz="1400" dirty="0"/>
          </a:p>
        </p:txBody>
      </p:sp>
      <p:sp>
        <p:nvSpPr>
          <p:cNvPr id="22" name="Text 18"/>
          <p:cNvSpPr/>
          <p:nvPr/>
        </p:nvSpPr>
        <p:spPr>
          <a:xfrm>
            <a:off x="6455664" y="3703320"/>
            <a:ext cx="2057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FD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curated touches in the first year — strategically sharing what matters, when it matters.</a:t>
            </a:r>
            <a:endParaRPr lang="en-US" sz="1200" dirty="0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672" y="3502152"/>
            <a:ext cx="137160" cy="137160"/>
          </a:xfrm>
          <a:prstGeom prst="rect">
            <a:avLst/>
          </a:prstGeom>
        </p:spPr>
      </p:pic>
      <p:sp>
        <p:nvSpPr>
          <p:cNvPr id="24" name="Shape 19"/>
          <p:cNvSpPr/>
          <p:nvPr/>
        </p:nvSpPr>
        <p:spPr>
          <a:xfrm>
            <a:off x="8951976" y="2103120"/>
            <a:ext cx="2606040" cy="292608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0"/>
          <p:cNvSpPr/>
          <p:nvPr/>
        </p:nvSpPr>
        <p:spPr>
          <a:xfrm>
            <a:off x="9226296" y="2377440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dirty="0">
                <a:solidFill>
                  <a:srgbClr val="E8A8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3600" dirty="0"/>
          </a:p>
        </p:txBody>
      </p:sp>
      <p:sp>
        <p:nvSpPr>
          <p:cNvPr id="26" name="Shape 21"/>
          <p:cNvSpPr/>
          <p:nvPr/>
        </p:nvSpPr>
        <p:spPr>
          <a:xfrm>
            <a:off x="9226296" y="3108960"/>
            <a:ext cx="45720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2"/>
          <p:cNvSpPr/>
          <p:nvPr/>
        </p:nvSpPr>
        <p:spPr>
          <a:xfrm>
            <a:off x="9226296" y="3200400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BELONG</a:t>
            </a:r>
            <a:endParaRPr lang="en-US" sz="1400" dirty="0"/>
          </a:p>
        </p:txBody>
      </p:sp>
      <p:sp>
        <p:nvSpPr>
          <p:cNvPr id="28" name="Text 23"/>
          <p:cNvSpPr/>
          <p:nvPr/>
        </p:nvSpPr>
        <p:spPr>
          <a:xfrm>
            <a:off x="9226296" y="3703320"/>
            <a:ext cx="2057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FD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year-end, the donor is part of the foundation's community of givers.</a:t>
            </a:r>
            <a:endParaRPr lang="en-US" sz="1200" dirty="0"/>
          </a:p>
        </p:txBody>
      </p:sp>
      <p:sp>
        <p:nvSpPr>
          <p:cNvPr id="30" name="Shape 25"/>
          <p:cNvSpPr/>
          <p:nvPr/>
        </p:nvSpPr>
        <p:spPr>
          <a:xfrm>
            <a:off x="544068" y="2071116"/>
            <a:ext cx="73152" cy="77724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24">
            <a:extLst>
              <a:ext uri="{FF2B5EF4-FFF2-40B4-BE49-F238E27FC236}">
                <a16:creationId xmlns:a16="http://schemas.microsoft.com/office/drawing/2014/main" id="{48F32AE4-3882-47A0-AF4D-EABA20DD7854}"/>
              </a:ext>
            </a:extLst>
          </p:cNvPr>
          <p:cNvSpPr/>
          <p:nvPr/>
        </p:nvSpPr>
        <p:spPr>
          <a:xfrm>
            <a:off x="457200" y="6446520"/>
            <a:ext cx="11247120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da7cbdf-fc97-471b-ba54-1ff4e1211795">
      <Terms xmlns="http://schemas.microsoft.com/office/infopath/2007/PartnerControls"/>
    </lcf76f155ced4ddcb4097134ff3c332f>
    <TaxCatchAll xmlns="d9086dc9-022e-4905-beb9-60f682b5b00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6F2D300C251A4BBE3AF585740EAAD4" ma:contentTypeVersion="19" ma:contentTypeDescription="Create a new document." ma:contentTypeScope="" ma:versionID="5961044693e1db38e73d6e0905ed9d48">
  <xsd:schema xmlns:xsd="http://www.w3.org/2001/XMLSchema" xmlns:xs="http://www.w3.org/2001/XMLSchema" xmlns:p="http://schemas.microsoft.com/office/2006/metadata/properties" xmlns:ns2="d9086dc9-022e-4905-beb9-60f682b5b00f" xmlns:ns3="5da7cbdf-fc97-471b-ba54-1ff4e1211795" targetNamespace="http://schemas.microsoft.com/office/2006/metadata/properties" ma:root="true" ma:fieldsID="e0846308bcedb5feade28a5c2ff3aae3" ns2:_="" ns3:_="">
    <xsd:import namespace="d9086dc9-022e-4905-beb9-60f682b5b00f"/>
    <xsd:import namespace="5da7cbdf-fc97-471b-ba54-1ff4e121179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086dc9-022e-4905-beb9-60f682b5b00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cc10bad-ec3c-44a0-b094-a52a5728c3f5}" ma:internalName="TaxCatchAll" ma:showField="CatchAllData" ma:web="d9086dc9-022e-4905-beb9-60f682b5b0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a7cbdf-fc97-471b-ba54-1ff4e12117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ef2bed7-94be-4711-8014-f1e6badb1fa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CF40E2-8250-47B3-BFE7-3B1DFB9323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A36BB5-5080-4AD9-87CB-965B5EFD00DA}">
  <ds:schemaRefs>
    <ds:schemaRef ds:uri="http://schemas.microsoft.com/office/2006/metadata/properties"/>
    <ds:schemaRef ds:uri="http://schemas.microsoft.com/office/infopath/2007/PartnerControls"/>
    <ds:schemaRef ds:uri="5da7cbdf-fc97-471b-ba54-1ff4e1211795"/>
    <ds:schemaRef ds:uri="d9086dc9-022e-4905-beb9-60f682b5b00f"/>
  </ds:schemaRefs>
</ds:datastoreItem>
</file>

<file path=customXml/itemProps3.xml><?xml version="1.0" encoding="utf-8"?>
<ds:datastoreItem xmlns:ds="http://schemas.openxmlformats.org/officeDocument/2006/customXml" ds:itemID="{0120400B-836E-499F-A379-3AC1C786E0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086dc9-022e-4905-beb9-60f682b5b00f"/>
    <ds:schemaRef ds:uri="5da7cbdf-fc97-471b-ba54-1ff4e12117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930</Words>
  <Application>Microsoft Office PowerPoint</Application>
  <PresentationFormat>Widescreen</PresentationFormat>
  <Paragraphs>159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Positioning to Practice — PACFA Session 02</dc:title>
  <dc:subject>PptxGenJS Presentation</dc:subject>
  <dc:creator>Lisa</dc:creator>
  <cp:lastModifiedBy>Monika Collins</cp:lastModifiedBy>
  <cp:revision>5</cp:revision>
  <dcterms:created xsi:type="dcterms:W3CDTF">2026-05-24T18:10:28Z</dcterms:created>
  <dcterms:modified xsi:type="dcterms:W3CDTF">2026-06-19T15:12:52Z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0x0101009C6F2D300C251A4BBE3AF585740EAAD4</vt:lpwstr>
  </property>
  <property fmtid="{D5CDD505-2E9C-101B-9397-08002B2CF9AE}" pid="3" name="MediaServiceImageTags">
    <vt:lpwstr/>
  </property>
</Properties>
</file>